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charts/colors2.xml" ContentType="application/vnd.ms-office.chartcolorstyl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iagrams/layout4.xml" ContentType="application/vnd.openxmlformats-officedocument.drawingml.diagram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71" r:id="rId3"/>
    <p:sldId id="258" r:id="rId4"/>
    <p:sldId id="259" r:id="rId5"/>
    <p:sldId id="260" r:id="rId6"/>
    <p:sldId id="269" r:id="rId7"/>
    <p:sldId id="270" r:id="rId8"/>
    <p:sldId id="267" r:id="rId9"/>
    <p:sldId id="268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7893E"/>
    <a:srgbClr val="FAFAB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doseevaNA\&#1055;&#1091;&#1073;&#1083;&#1080;&#1095;&#1082;&#1072;\&#1088;&#1072;&#1089;&#1095;&#1077;&#1090;&#1085;&#1099;&#1077;%20&#1090;&#1072;&#1073;&#1083;&#1080;&#1094;&#1099;-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doseevaNA\&#1055;&#1091;&#1073;&#1083;&#1080;&#1095;&#1082;&#1072;\&#1088;&#1072;&#1089;&#1095;&#1077;&#1090;&#1085;&#1099;&#1077;%20&#1090;&#1072;&#1073;&#1083;&#1080;&#1094;&#1099;-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doseevaNA\&#1055;&#1091;&#1073;&#1083;&#1080;&#1095;&#1082;&#1072;\&#1088;&#1072;&#1089;&#1095;&#1077;&#1090;&#1085;&#1099;&#1077;%20&#1090;&#1072;&#1073;&#1083;&#1080;&#1094;&#1099;-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doseevaNA\&#1055;&#1091;&#1073;&#1083;&#1080;&#1095;&#1082;&#1072;\&#1088;&#1072;&#1089;&#1095;&#1077;&#1090;&#1085;&#1099;&#1077;%20&#1090;&#1072;&#1073;&#1083;&#1080;&#1094;&#1099;-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96.9</c:v>
                </c:pt>
                <c:pt idx="1">
                  <c:v>99.7</c:v>
                </c:pt>
                <c:pt idx="2">
                  <c:v>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64-43E8-B68A-E1A7A84A37F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96.4</c:v>
                </c:pt>
                <c:pt idx="1">
                  <c:v>97.1</c:v>
                </c:pt>
                <c:pt idx="2">
                  <c:v>0.70000000000000018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464-43E8-B68A-E1A7A84A37FE}"/>
            </c:ext>
          </c:extLst>
        </c:ser>
        <c:dLbls>
          <c:showVal val="1"/>
        </c:dLbls>
        <c:gapWidth val="199"/>
        <c:axId val="88528384"/>
        <c:axId val="88529920"/>
      </c:barChart>
      <c:catAx>
        <c:axId val="885283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529920"/>
        <c:crosses val="autoZero"/>
        <c:auto val="1"/>
        <c:lblAlgn val="ctr"/>
        <c:lblOffset val="100"/>
      </c:catAx>
      <c:valAx>
        <c:axId val="88529920"/>
        <c:scaling>
          <c:orientation val="minMax"/>
          <c:max val="1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52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96.9</c:v>
                </c:pt>
                <c:pt idx="1">
                  <c:v>99.7</c:v>
                </c:pt>
                <c:pt idx="2">
                  <c:v>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52-4B43-BA1A-54CDD9FB1C6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96.4</c:v>
                </c:pt>
                <c:pt idx="1">
                  <c:v>97.1</c:v>
                </c:pt>
                <c:pt idx="2">
                  <c:v>0.70000000000000018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552-4B43-BA1A-54CDD9FB1C67}"/>
            </c:ext>
          </c:extLst>
        </c:ser>
        <c:dLbls>
          <c:showVal val="1"/>
        </c:dLbls>
        <c:gapWidth val="199"/>
        <c:axId val="100561664"/>
        <c:axId val="100563200"/>
      </c:barChart>
      <c:catAx>
        <c:axId val="100561664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00563200"/>
        <c:crosses val="autoZero"/>
        <c:auto val="1"/>
        <c:lblAlgn val="ctr"/>
        <c:lblOffset val="100"/>
      </c:catAx>
      <c:valAx>
        <c:axId val="100563200"/>
        <c:scaling>
          <c:orientation val="minMax"/>
          <c:min val="5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561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9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Госдолг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85.8</c:v>
                </c:pt>
                <c:pt idx="1">
                  <c:v>87.9</c:v>
                </c:pt>
                <c:pt idx="2">
                  <c:v>13.9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62-4777-980B-4A6E9C03A88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Госдолг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96.4</c:v>
                </c:pt>
                <c:pt idx="1">
                  <c:v>97.1</c:v>
                </c:pt>
                <c:pt idx="2">
                  <c:v>15.9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062-4777-980B-4A6E9C03A887}"/>
            </c:ext>
          </c:extLst>
        </c:ser>
        <c:dLbls>
          <c:showVal val="1"/>
        </c:dLbls>
        <c:axId val="103959936"/>
        <c:axId val="103969920"/>
      </c:barChart>
      <c:catAx>
        <c:axId val="10395993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2400" b="1">
                <a:solidFill>
                  <a:schemeClr val="tx1"/>
                </a:solidFill>
              </a:defRPr>
            </a:pPr>
            <a:endParaRPr lang="ru-RU"/>
          </a:p>
        </c:txPr>
        <c:crossAx val="103969920"/>
        <c:crosses val="autoZero"/>
        <c:auto val="1"/>
        <c:lblAlgn val="ctr"/>
        <c:lblOffset val="100"/>
      </c:catAx>
      <c:valAx>
        <c:axId val="103969920"/>
        <c:scaling>
          <c:orientation val="minMax"/>
        </c:scaling>
        <c:axPos val="l"/>
        <c:numFmt formatCode="General" sourceLinked="1"/>
        <c:tickLblPos val="nextTo"/>
        <c:crossAx val="103959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10931117763662"/>
          <c:y val="0.14760919883183704"/>
          <c:w val="0.10170217712435246"/>
          <c:h val="0.22250748184916966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9"/>
  <c:chart>
    <c:title>
      <c:layout>
        <c:manualLayout>
          <c:xMode val="edge"/>
          <c:yMode val="edge"/>
          <c:x val="0.27058830113403681"/>
          <c:y val="2.0041965034188119E-2"/>
        </c:manualLayout>
      </c:layout>
      <c:txPr>
        <a:bodyPr/>
        <a:lstStyle/>
        <a:p>
          <a:pPr>
            <a:defRPr sz="2400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dLbls>
            <c:dLbl>
              <c:idx val="0"/>
              <c:layout>
                <c:manualLayout>
                  <c:x val="-0.18222995952356871"/>
                  <c:y val="7.7684234579996195E-2"/>
                </c:manualLayout>
              </c:layout>
              <c:spPr/>
              <c:txPr>
                <a:bodyPr/>
                <a:lstStyle/>
                <a:p>
                  <a:pPr>
                    <a:defRPr sz="28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00B-4E98-95AE-CDEE71A43BEB}"/>
                </c:ext>
              </c:extLst>
            </c:dLbl>
            <c:dLbl>
              <c:idx val="1"/>
              <c:layout>
                <c:manualLayout>
                  <c:x val="0.17708521607051955"/>
                  <c:y val="-5.3633876538970476E-2"/>
                </c:manualLayout>
              </c:layout>
              <c:spPr/>
              <c:txPr>
                <a:bodyPr/>
                <a:lstStyle/>
                <a:p>
                  <a:pPr>
                    <a:defRPr sz="2800" b="1">
                      <a:solidFill>
                        <a:schemeClr val="tx2">
                          <a:lumMod val="50000"/>
                        </a:schemeClr>
                      </a:solidFill>
                    </a:defRPr>
                  </a:pPr>
                  <a:endParaRPr lang="ru-RU"/>
                </a:p>
              </c:txPr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00B-4E98-95AE-CDEE71A43B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inEnd"/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Собственные налоговые и неналоговые доходы</c:v>
                </c:pt>
                <c:pt idx="1">
                  <c:v>Безвозмездные поступления и др.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36.5</c:v>
                </c:pt>
                <c:pt idx="1">
                  <c:v>59.9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00B-4E98-95AE-CDEE71A43BEB}"/>
            </c:ext>
          </c:extLst>
        </c:ser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61425874707878514"/>
          <c:y val="0.24011805705798783"/>
          <c:w val="0.36717606425796789"/>
          <c:h val="0.6792622457153884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9"/>
  <c:chart>
    <c:title>
      <c:layout/>
      <c:txPr>
        <a:bodyPr/>
        <a:lstStyle/>
        <a:p>
          <a:pPr>
            <a:defRPr sz="2400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dLbls>
            <c:dLbl>
              <c:idx val="0"/>
              <c:layout>
                <c:manualLayout>
                  <c:x val="-0.22729523861931183"/>
                  <c:y val="0.13018061124521513"/>
                </c:manualLayout>
              </c:layout>
              <c:spPr/>
              <c:txPr>
                <a:bodyPr/>
                <a:lstStyle/>
                <a:p>
                  <a:pPr>
                    <a:defRPr sz="28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AD-421F-AD60-ED40CB71496D}"/>
                </c:ext>
              </c:extLst>
            </c:dLbl>
            <c:dLbl>
              <c:idx val="1"/>
              <c:layout>
                <c:manualLayout>
                  <c:x val="0.25417417125054786"/>
                  <c:y val="-0.13018061124521513"/>
                </c:manualLayout>
              </c:layout>
              <c:spPr/>
              <c:txPr>
                <a:bodyPr/>
                <a:lstStyle/>
                <a:p>
                  <a:pPr>
                    <a:defRPr sz="2800" b="1">
                      <a:solidFill>
                        <a:schemeClr val="tx2">
                          <a:lumMod val="50000"/>
                        </a:schemeClr>
                      </a:solidFill>
                    </a:defRPr>
                  </a:pPr>
                  <a:endParaRPr lang="ru-RU"/>
                </a:p>
              </c:txPr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AD-421F-AD60-ED40CB7149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inEnd"/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Собственные 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28.3</c:v>
                </c:pt>
                <c:pt idx="1">
                  <c:v>57.6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0AD-421F-AD60-ED40CB71496D}"/>
            </c:ext>
          </c:extLst>
        </c:ser>
        <c:dLbls>
          <c:showVal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7443197937918082E-2"/>
          <c:y val="2.3221888166422948E-2"/>
          <c:w val="0.88896233751805365"/>
          <c:h val="0.68846353724001308"/>
        </c:manualLayout>
      </c:layout>
      <c:barChart>
        <c:barDir val="bar"/>
        <c:grouping val="stacked"/>
        <c:ser>
          <c:idx val="0"/>
          <c:order val="0"/>
          <c:tx>
            <c:strRef>
              <c:f>'Доходы 2016-2021'!$B$8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('Доходы 2016-2021'!$D$4,'Доходы 2016-2021'!$F$4,'Доходы 2016-2021'!$H$4,'Доходы 2016-2021'!$J$4,'Доходы 2016-2021'!$L$4,'Доходы 2016-2021'!$N$4)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('Доходы 2016-2021'!$D$8,'Доходы 2016-2021'!$F$8,'Доходы 2016-2021'!$H$8,'Доходы 2016-2021'!$J$8,'Доходы 2016-2021'!$L$8,'Доходы 2016-2021'!$N$8)</c:f>
              <c:numCache>
                <c:formatCode>_-* #,##0.0\ _₽_-;\-* #,##0.0\ _₽_-;_-* "-"??\ _₽_-;_-@_-</c:formatCode>
                <c:ptCount val="6"/>
                <c:pt idx="0">
                  <c:v>22.259805700000008</c:v>
                </c:pt>
                <c:pt idx="1">
                  <c:v>22.2727556</c:v>
                </c:pt>
                <c:pt idx="2">
                  <c:v>25.3289808</c:v>
                </c:pt>
                <c:pt idx="3">
                  <c:v>27.315820500000001</c:v>
                </c:pt>
                <c:pt idx="4">
                  <c:v>27.36963029999999</c:v>
                </c:pt>
                <c:pt idx="5">
                  <c:v>35.409733930000016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76-4525-A5D2-AB8003932FA3}"/>
            </c:ext>
          </c:extLst>
        </c:ser>
        <c:ser>
          <c:idx val="5"/>
          <c:order val="1"/>
          <c:tx>
            <c:strRef>
              <c:f>'Доходы 2016-2021'!$B$10</c:f>
              <c:strCache>
                <c:ptCount val="1"/>
                <c:pt idx="0">
                  <c:v>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4.42804428044280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76-4525-A5D2-AB8003932FA3}"/>
                </c:ext>
              </c:extLst>
            </c:dLbl>
            <c:dLbl>
              <c:idx val="1"/>
              <c:layout>
                <c:manualLayout>
                  <c:x val="2.3371309564404405E-3"/>
                  <c:y val="-3.936039360393604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76-4525-A5D2-AB8003932FA3}"/>
                </c:ext>
              </c:extLst>
            </c:dLbl>
            <c:dLbl>
              <c:idx val="2"/>
              <c:layout>
                <c:manualLayout>
                  <c:x val="1.1685654782202417E-3"/>
                  <c:y val="-4.428044280442804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76-4525-A5D2-AB8003932FA3}"/>
                </c:ext>
              </c:extLst>
            </c:dLbl>
            <c:dLbl>
              <c:idx val="3"/>
              <c:layout>
                <c:manualLayout>
                  <c:x val="2.337130956440483E-3"/>
                  <c:y val="-4.920049200492009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76-4525-A5D2-AB8003932FA3}"/>
                </c:ext>
              </c:extLst>
            </c:dLbl>
            <c:dLbl>
              <c:idx val="4"/>
              <c:layout>
                <c:manualLayout>
                  <c:x val="3.5056964346607622E-3"/>
                  <c:y val="-4.920049200492009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176-4525-A5D2-AB8003932FA3}"/>
                </c:ext>
              </c:extLst>
            </c:dLbl>
            <c:dLbl>
              <c:idx val="5"/>
              <c:layout>
                <c:manualLayout>
                  <c:x val="3.5056964346607202E-3"/>
                  <c:y val="-4.42804428044280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176-4525-A5D2-AB8003932F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accent6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('Доходы 2016-2021'!$D$4,'Доходы 2016-2021'!$F$4,'Доходы 2016-2021'!$H$4,'Доходы 2016-2021'!$J$4,'Доходы 2016-2021'!$L$4,'Доходы 2016-2021'!$N$4)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('Доходы 2016-2021'!$D$10,'Доходы 2016-2021'!$F$10,'Доходы 2016-2021'!$H$10,'Доходы 2016-2021'!$J$10,'Доходы 2016-2021'!$L$10,'Доходы 2016-2021'!$N$10)</c:f>
              <c:numCache>
                <c:formatCode>_-* #,##0.0\ _₽_-;\-* #,##0.0\ _₽_-;_-* "-"??\ _₽_-;_-@_-</c:formatCode>
                <c:ptCount val="6"/>
                <c:pt idx="0">
                  <c:v>0.79945474999999977</c:v>
                </c:pt>
                <c:pt idx="1">
                  <c:v>0.72714810000000019</c:v>
                </c:pt>
                <c:pt idx="2">
                  <c:v>0.72766010000000003</c:v>
                </c:pt>
                <c:pt idx="3">
                  <c:v>0.916767</c:v>
                </c:pt>
                <c:pt idx="4">
                  <c:v>0.79613969999999989</c:v>
                </c:pt>
                <c:pt idx="5">
                  <c:v>1.1400438840000005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176-4525-A5D2-AB8003932FA3}"/>
            </c:ext>
          </c:extLst>
        </c:ser>
        <c:ser>
          <c:idx val="1"/>
          <c:order val="2"/>
          <c:tx>
            <c:strRef>
              <c:f>'Доходы 2016-2021'!$B$12</c:f>
              <c:strCache>
                <c:ptCount val="1"/>
                <c:pt idx="0">
                  <c:v>Безвозмездные поступления из ФБ</c:v>
                </c:pt>
              </c:strCache>
            </c:strRef>
          </c:tx>
          <c:spPr>
            <a:solidFill>
              <a:srgbClr val="F0F0AE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2">
                        <a:lumMod val="25000"/>
                      </a:schemeClr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('Доходы 2016-2021'!$D$4,'Доходы 2016-2021'!$F$4,'Доходы 2016-2021'!$H$4,'Доходы 2016-2021'!$J$4,'Доходы 2016-2021'!$L$4,'Доходы 2016-2021'!$N$4)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('Доходы 2016-2021'!$D$12,'Доходы 2016-2021'!$F$12,'Доходы 2016-2021'!$H$12,'Доходы 2016-2021'!$J$12,'Доходы 2016-2021'!$L$12,'Доходы 2016-2021'!$N$12)</c:f>
              <c:numCache>
                <c:formatCode>_-* #,##0.0\ _₽_-;\-* #,##0.0\ _₽_-;_-* "-"??\ _₽_-;_-@_-</c:formatCode>
                <c:ptCount val="6"/>
                <c:pt idx="0">
                  <c:v>20.30121122000001</c:v>
                </c:pt>
                <c:pt idx="1">
                  <c:v>27.024278440000007</c:v>
                </c:pt>
                <c:pt idx="2">
                  <c:v>30.8565793</c:v>
                </c:pt>
                <c:pt idx="3">
                  <c:v>43.173558200000016</c:v>
                </c:pt>
                <c:pt idx="4">
                  <c:v>56.999496400000005</c:v>
                </c:pt>
                <c:pt idx="5">
                  <c:v>57.759314760000002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176-4525-A5D2-AB8003932FA3}"/>
            </c:ext>
          </c:extLst>
        </c:ser>
        <c:ser>
          <c:idx val="2"/>
          <c:order val="3"/>
          <c:tx>
            <c:strRef>
              <c:f>'Доходы 2016-2021'!$B$23</c:f>
              <c:strCache>
                <c:ptCount val="1"/>
                <c:pt idx="0">
                  <c:v>Безвозмездные поступления от других организаций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4.917404384879187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176-4525-A5D2-AB8003932FA3}"/>
                </c:ext>
              </c:extLst>
            </c:dLbl>
            <c:dLbl>
              <c:idx val="1"/>
              <c:layout>
                <c:manualLayout>
                  <c:x val="0"/>
                  <c:y val="-4.507620686139245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176-4525-A5D2-AB8003932FA3}"/>
                </c:ext>
              </c:extLst>
            </c:dLbl>
            <c:dLbl>
              <c:idx val="2"/>
              <c:layout>
                <c:manualLayout>
                  <c:x val="0"/>
                  <c:y val="-4.097836987399311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176-4525-A5D2-AB8003932FA3}"/>
                </c:ext>
              </c:extLst>
            </c:dLbl>
            <c:dLbl>
              <c:idx val="3"/>
              <c:layout>
                <c:manualLayout>
                  <c:x val="1.1316217806362761E-3"/>
                  <c:y val="-4.917404384879176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176-4525-A5D2-AB8003932FA3}"/>
                </c:ext>
              </c:extLst>
            </c:dLbl>
            <c:dLbl>
              <c:idx val="4"/>
              <c:layout>
                <c:manualLayout>
                  <c:x val="0"/>
                  <c:y val="-4.097836987399311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176-4525-A5D2-AB8003932FA3}"/>
                </c:ext>
              </c:extLst>
            </c:dLbl>
            <c:dLbl>
              <c:idx val="5"/>
              <c:layout>
                <c:manualLayout>
                  <c:x val="0"/>
                  <c:y val="-5.327188083619109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176-4525-A5D2-AB8003932F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6600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('Доходы 2016-2021'!$D$4,'Доходы 2016-2021'!$F$4,'Доходы 2016-2021'!$H$4,'Доходы 2016-2021'!$J$4,'Доходы 2016-2021'!$L$4,'Доходы 2016-2021'!$N$4)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('Доходы 2016-2021'!$D$23,'Доходы 2016-2021'!$F$23,'Доходы 2016-2021'!$H$23,'Доходы 2016-2021'!$J$23,'Доходы 2016-2021'!$L$23,'Доходы 2016-2021'!$N$23)</c:f>
              <c:numCache>
                <c:formatCode>_-* #,##0.0\ _₽_-;\-* #,##0.0\ _₽_-;_-* "-"??\ _₽_-;_-@_-</c:formatCode>
                <c:ptCount val="6"/>
                <c:pt idx="0">
                  <c:v>1.7195041000000002</c:v>
                </c:pt>
                <c:pt idx="1">
                  <c:v>0.11274680000000004</c:v>
                </c:pt>
                <c:pt idx="2">
                  <c:v>1.4598420000000001E-2</c:v>
                </c:pt>
                <c:pt idx="3">
                  <c:v>0.14094110000000007</c:v>
                </c:pt>
                <c:pt idx="4">
                  <c:v>0.51037679999999963</c:v>
                </c:pt>
                <c:pt idx="5">
                  <c:v>0.96373640000000005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6176-4525-A5D2-AB8003932FA3}"/>
            </c:ext>
          </c:extLst>
        </c:ser>
        <c:ser>
          <c:idx val="3"/>
          <c:order val="4"/>
          <c:tx>
            <c:strRef>
              <c:f>'Доходы 2016-2021'!$B$24</c:f>
              <c:strCache>
                <c:ptCount val="1"/>
                <c:pt idx="0">
                  <c:v>Доходы от возврата остатков целевых МБТ</c:v>
                </c:pt>
              </c:strCache>
            </c:strRef>
          </c:tx>
          <c:dLbls>
            <c:dLbl>
              <c:idx val="0"/>
              <c:layout>
                <c:manualLayout>
                  <c:x val="2.0692323985347337E-2"/>
                  <c:y val="1.845132048638640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176-4525-A5D2-AB8003932FA3}"/>
                </c:ext>
              </c:extLst>
            </c:dLbl>
            <c:dLbl>
              <c:idx val="1"/>
              <c:layout>
                <c:manualLayout>
                  <c:x val="2.6696745508976397E-2"/>
                  <c:y val="2.870677585403737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176-4525-A5D2-AB8003932FA3}"/>
                </c:ext>
              </c:extLst>
            </c:dLbl>
            <c:dLbl>
              <c:idx val="2"/>
              <c:layout>
                <c:manualLayout>
                  <c:x val="9.0529742450902225E-3"/>
                  <c:y val="3.688053288659386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176-4525-A5D2-AB8003932FA3}"/>
                </c:ext>
              </c:extLst>
            </c:dLbl>
            <c:dLbl>
              <c:idx val="3"/>
              <c:layout>
                <c:manualLayout>
                  <c:x val="7.921263360376728E-3"/>
                  <c:y val="3.27826958991945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176-4525-A5D2-AB8003932FA3}"/>
                </c:ext>
              </c:extLst>
            </c:dLbl>
            <c:dLbl>
              <c:idx val="4"/>
              <c:layout>
                <c:manualLayout>
                  <c:x val="9.052974245090304E-3"/>
                  <c:y val="3.278269589919452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176-4525-A5D2-AB8003932FA3}"/>
                </c:ext>
              </c:extLst>
            </c:dLbl>
            <c:dLbl>
              <c:idx val="5"/>
              <c:layout>
                <c:manualLayout>
                  <c:x val="2.2632435612725574E-3"/>
                  <c:y val="4.507620686139245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176-4525-A5D2-AB8003932F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accent4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('Доходы 2016-2021'!$D$4,'Доходы 2016-2021'!$F$4,'Доходы 2016-2021'!$H$4,'Доходы 2016-2021'!$J$4,'Доходы 2016-2021'!$L$4,'Доходы 2016-2021'!$N$4)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('Доходы 2016-2021'!$D$24,'Доходы 2016-2021'!$F$24,'Доходы 2016-2021'!$H$24,'Доходы 2016-2021'!$J$24,'Доходы 2016-2021'!$L$24,'Доходы 2016-2021'!$N$24)</c:f>
              <c:numCache>
                <c:formatCode>_-* #,##0.0\ _₽_-;\-* #,##0.0\ _₽_-;_-* "-"??\ _₽_-;_-@_-</c:formatCode>
                <c:ptCount val="6"/>
                <c:pt idx="0">
                  <c:v>0.14860019999999999</c:v>
                </c:pt>
                <c:pt idx="1">
                  <c:v>8.5325400000000065E-2</c:v>
                </c:pt>
                <c:pt idx="2">
                  <c:v>0.30752920000000011</c:v>
                </c:pt>
                <c:pt idx="3">
                  <c:v>0.4626343</c:v>
                </c:pt>
                <c:pt idx="4">
                  <c:v>0.14327860000000001</c:v>
                </c:pt>
                <c:pt idx="5">
                  <c:v>1.3239782999999996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176-4525-A5D2-AB8003932FA3}"/>
            </c:ext>
          </c:extLst>
        </c:ser>
        <c:overlap val="100"/>
        <c:axId val="69619072"/>
        <c:axId val="69674112"/>
      </c:barChart>
      <c:catAx>
        <c:axId val="6961907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ru-RU"/>
          </a:p>
        </c:txPr>
        <c:crossAx val="69674112"/>
        <c:crosses val="autoZero"/>
        <c:auto val="1"/>
        <c:lblAlgn val="ctr"/>
        <c:lblOffset val="200"/>
      </c:catAx>
      <c:valAx>
        <c:axId val="69674112"/>
        <c:scaling>
          <c:orientation val="minMax"/>
        </c:scaling>
        <c:axPos val="b"/>
        <c:numFmt formatCode="_-* #,##0.0\ _₽_-;\-* #,##0.0\ _₽_-;_-* &quot;-&quot;??\ _₽_-;_-@_-" sourceLinked="1"/>
        <c:tickLblPos val="nextTo"/>
        <c:crossAx val="696190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93515326612748E-2"/>
          <c:y val="0.78255897843804623"/>
          <c:w val="0.93866450108136656"/>
          <c:h val="0.19290111241878746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'нал-ненал дох 2019-2021'!$D$3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Lbl>
              <c:idx val="3"/>
              <c:layout>
                <c:manualLayout>
                  <c:x val="-1.0829693386894634E-2"/>
                  <c:y val="-4.6412971658119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57-4ACC-9C2C-D940B68B8FB1}"/>
                </c:ext>
              </c:extLst>
            </c:dLbl>
            <c:dLbl>
              <c:idx val="4"/>
              <c:layout>
                <c:manualLayout>
                  <c:x val="-1.5470990552706619E-3"/>
                  <c:y val="2.320648582906001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57-4ACC-9C2C-D940B68B8FB1}"/>
                </c:ext>
              </c:extLst>
            </c:dLbl>
            <c:dLbl>
              <c:idx val="5"/>
              <c:layout>
                <c:manualLayout>
                  <c:x val="-9.2825943316239799E-3"/>
                  <c:y val="9.282594331623979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57-4ACC-9C2C-D940B68B8FB1}"/>
                </c:ext>
              </c:extLst>
            </c:dLbl>
            <c:dLbl>
              <c:idx val="6"/>
              <c:layout>
                <c:manualLayout>
                  <c:x val="-9.2825943316239799E-3"/>
                  <c:y val="1.856518866324794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57-4ACC-9C2C-D940B68B8F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('нал-ненал дох 2019-2021'!$B$5,'нал-ненал дох 2019-2021'!$B$6,'нал-ненал дох 2019-2021'!$B$7,'нал-ненал дох 2019-2021'!$B$11,'нал-ненал дох 2019-2021'!$B$14,'нал-ненал дох 2019-2021'!$B$15,'нал-ненал дох 2019-2021'!$B$20)</c:f>
              <c:strCache>
                <c:ptCount val="7"/>
                <c:pt idx="0">
                  <c:v>Налог на прибыль орг.</c:v>
                </c:pt>
                <c:pt idx="1">
                  <c:v>НДФЛ</c:v>
                </c:pt>
                <c:pt idx="2">
                  <c:v>Акцизы </c:v>
                </c:pt>
                <c:pt idx="3">
                  <c:v>УСНО </c:v>
                </c:pt>
                <c:pt idx="4">
                  <c:v>Налог на имущество орг.</c:v>
                </c:pt>
                <c:pt idx="5">
                  <c:v>Транспортный налог </c:v>
                </c:pt>
                <c:pt idx="6">
                  <c:v>НДПИ</c:v>
                </c:pt>
              </c:strCache>
            </c:strRef>
          </c:cat>
          <c:val>
            <c:numRef>
              <c:f>('нал-ненал дох 2019-2021'!$D$5,'нал-ненал дох 2019-2021'!$D$6,'нал-ненал дох 2019-2021'!$D$7,'нал-ненал дох 2019-2021'!$D$11,'нал-ненал дох 2019-2021'!$D$14,'нал-ненал дох 2019-2021'!$D$15,'нал-ненал дох 2019-2021'!$D$20)</c:f>
              <c:numCache>
                <c:formatCode>_-* #,##0.0\ _₽_-;\-* #,##0.0\ _₽_-;_-* "-"?\ _₽_-;_-@_-</c:formatCode>
                <c:ptCount val="7"/>
                <c:pt idx="0">
                  <c:v>8.0134028000000033</c:v>
                </c:pt>
                <c:pt idx="1">
                  <c:v>10.2087409</c:v>
                </c:pt>
                <c:pt idx="2">
                  <c:v>3.0198865999999991</c:v>
                </c:pt>
                <c:pt idx="3">
                  <c:v>0.89857039999999977</c:v>
                </c:pt>
                <c:pt idx="4">
                  <c:v>3.4167053999999983</c:v>
                </c:pt>
                <c:pt idx="5">
                  <c:v>0.70086139999999997</c:v>
                </c:pt>
                <c:pt idx="6">
                  <c:v>0.92138960000000003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E57-4ACC-9C2C-D940B68B8FB1}"/>
            </c:ext>
          </c:extLst>
        </c:ser>
        <c:ser>
          <c:idx val="1"/>
          <c:order val="1"/>
          <c:tx>
            <c:strRef>
              <c:f>'нал-ненал дох 2019-2021'!$F$3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6,</a:t>
                    </a:r>
                    <a:r>
                      <a:rPr lang="ru-RU" smtClean="0"/>
                      <a:t>5</a:t>
                    </a:r>
                    <a:r>
                      <a:rPr lang="en-US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4.64129716581199E-3"/>
                  <c:y val="-4.6412971658119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57-4ACC-9C2C-D940B68B8F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accent5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('нал-ненал дох 2019-2021'!$B$5,'нал-ненал дох 2019-2021'!$B$6,'нал-ненал дох 2019-2021'!$B$7,'нал-ненал дох 2019-2021'!$B$11,'нал-ненал дох 2019-2021'!$B$14,'нал-ненал дох 2019-2021'!$B$15,'нал-ненал дох 2019-2021'!$B$20)</c:f>
              <c:strCache>
                <c:ptCount val="7"/>
                <c:pt idx="0">
                  <c:v>Налог на прибыль орг.</c:v>
                </c:pt>
                <c:pt idx="1">
                  <c:v>НДФЛ</c:v>
                </c:pt>
                <c:pt idx="2">
                  <c:v>Акцизы </c:v>
                </c:pt>
                <c:pt idx="3">
                  <c:v>УСНО </c:v>
                </c:pt>
                <c:pt idx="4">
                  <c:v>Налог на имущество орг.</c:v>
                </c:pt>
                <c:pt idx="5">
                  <c:v>Транспортный налог </c:v>
                </c:pt>
                <c:pt idx="6">
                  <c:v>НДПИ</c:v>
                </c:pt>
              </c:strCache>
            </c:strRef>
          </c:cat>
          <c:val>
            <c:numRef>
              <c:f>('нал-ненал дох 2019-2021'!$F$5,'нал-ненал дох 2019-2021'!$F$6,'нал-ненал дох 2019-2021'!$F$7,'нал-ненал дох 2019-2021'!$F$11,'нал-ненал дох 2019-2021'!$F$14,'нал-ненал дох 2019-2021'!$F$15,'нал-ненал дох 2019-2021'!$F$20)</c:f>
              <c:numCache>
                <c:formatCode>_-* #,##0.0\ _₽_-;\-* #,##0.0\ _₽_-;_-* "-"?\ _₽_-;_-@_-</c:formatCode>
                <c:ptCount val="7"/>
                <c:pt idx="0">
                  <c:v>6.5801911999999998</c:v>
                </c:pt>
                <c:pt idx="1">
                  <c:v>11.0901163</c:v>
                </c:pt>
                <c:pt idx="2">
                  <c:v>3.0973869999999999</c:v>
                </c:pt>
                <c:pt idx="3">
                  <c:v>0.91369559999999994</c:v>
                </c:pt>
                <c:pt idx="4">
                  <c:v>3.6066531999999993</c:v>
                </c:pt>
                <c:pt idx="5">
                  <c:v>0.76553669999999996</c:v>
                </c:pt>
                <c:pt idx="6">
                  <c:v>1.2289924999999995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E57-4ACC-9C2C-D940B68B8FB1}"/>
            </c:ext>
          </c:extLst>
        </c:ser>
        <c:ser>
          <c:idx val="2"/>
          <c:order val="2"/>
          <c:tx>
            <c:strRef>
              <c:f>'нал-ненал дох 2019-2021'!$I$3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12,</a:t>
                    </a:r>
                    <a:r>
                      <a:rPr lang="ru-RU" dirty="0" smtClean="0"/>
                      <a:t>0</a:t>
                    </a:r>
                    <a:endParaRPr lang="en-US" dirty="0"/>
                  </a:p>
                  <a:p>
                    <a:r>
                      <a:rPr lang="en-US" b="1" i="1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(183,2%)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E57-4ACC-9C2C-D940B68B8FB1}"/>
                </c:ext>
              </c:extLst>
            </c:dLbl>
            <c:dLbl>
              <c:idx val="1"/>
              <c:layout>
                <c:manualLayout>
                  <c:x val="2.6300683939601246E-2"/>
                  <c:y val="1.39238914974359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12,1</a:t>
                    </a:r>
                  </a:p>
                  <a:p>
                    <a:r>
                      <a:rPr lang="en-US" i="1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(109,4%)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CE57-4ACC-9C2C-D940B68B8FB1}"/>
                </c:ext>
              </c:extLst>
            </c:dLbl>
            <c:dLbl>
              <c:idx val="2"/>
              <c:layout>
                <c:manualLayout>
                  <c:x val="2.7847782994871985E-2"/>
                  <c:y val="4.6412971658119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3,8</a:t>
                    </a:r>
                  </a:p>
                  <a:p>
                    <a:r>
                      <a:rPr lang="en-US" i="1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(121,8%)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E57-4ACC-9C2C-D940B68B8FB1}"/>
                </c:ext>
              </c:extLst>
            </c:dLbl>
            <c:dLbl>
              <c:idx val="3"/>
              <c:layout>
                <c:manualLayout>
                  <c:x val="1.856518866324794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1,2</a:t>
                    </a:r>
                  </a:p>
                  <a:p>
                    <a:r>
                      <a:rPr lang="en-US" i="1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(134,9%)   </a:t>
                    </a:r>
                    <a:endParaRPr lang="en-US" i="1" dirty="0">
                      <a:solidFill>
                        <a:schemeClr val="bg1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CE57-4ACC-9C2C-D940B68B8FB1}"/>
                </c:ext>
              </c:extLst>
            </c:dLbl>
            <c:dLbl>
              <c:idx val="4"/>
              <c:layout>
                <c:manualLayout>
                  <c:x val="2.0112287718518605E-2"/>
                  <c:y val="1.856518866324794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4,1</a:t>
                    </a:r>
                  </a:p>
                  <a:p>
                    <a:r>
                      <a:rPr lang="en-US" b="1" i="1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(114,6%)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CE57-4ACC-9C2C-D940B68B8FB1}"/>
                </c:ext>
              </c:extLst>
            </c:dLbl>
            <c:dLbl>
              <c:idx val="5"/>
              <c:layout>
                <c:manualLayout>
                  <c:x val="2.4753584884330587E-2"/>
                  <c:y val="-9.2825943316239799E-3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  <a:p>
                    <a:r>
                      <a:rPr lang="en-US" dirty="0"/>
                      <a:t> 0,7</a:t>
                    </a:r>
                  </a:p>
                  <a:p>
                    <a:r>
                      <a:rPr lang="en-US" b="1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</a:t>
                    </a:r>
                    <a:r>
                      <a:rPr lang="en-US" b="1" i="1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97,4%)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CE57-4ACC-9C2C-D940B68B8FB1}"/>
                </c:ext>
              </c:extLst>
            </c:dLbl>
            <c:dLbl>
              <c:idx val="6"/>
              <c:layout>
                <c:manualLayout>
                  <c:x val="1.547099055270661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1,2</a:t>
                    </a:r>
                  </a:p>
                  <a:p>
                    <a:r>
                      <a:rPr lang="en-US" b="1" i="1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(98,3%)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CE57-4ACC-9C2C-D940B68B8F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('нал-ненал дох 2019-2021'!$B$5,'нал-ненал дох 2019-2021'!$B$6,'нал-ненал дох 2019-2021'!$B$7,'нал-ненал дох 2019-2021'!$B$11,'нал-ненал дох 2019-2021'!$B$14,'нал-ненал дох 2019-2021'!$B$15,'нал-ненал дох 2019-2021'!$B$20)</c:f>
              <c:strCache>
                <c:ptCount val="7"/>
                <c:pt idx="0">
                  <c:v>Налог на прибыль орг.</c:v>
                </c:pt>
                <c:pt idx="1">
                  <c:v>НДФЛ</c:v>
                </c:pt>
                <c:pt idx="2">
                  <c:v>Акцизы </c:v>
                </c:pt>
                <c:pt idx="3">
                  <c:v>УСНО </c:v>
                </c:pt>
                <c:pt idx="4">
                  <c:v>Налог на имущество орг.</c:v>
                </c:pt>
                <c:pt idx="5">
                  <c:v>Транспортный налог </c:v>
                </c:pt>
                <c:pt idx="6">
                  <c:v>НДПИ</c:v>
                </c:pt>
              </c:strCache>
            </c:strRef>
          </c:cat>
          <c:val>
            <c:numRef>
              <c:f>('нал-ненал дох 2019-2021'!$I$5,'нал-ненал дох 2019-2021'!$I$6,'нал-ненал дох 2019-2021'!$I$7,'нал-ненал дох 2019-2021'!$I$11,'нал-ненал дох 2019-2021'!$I$14,'нал-ненал дох 2019-2021'!$I$15,'нал-ненал дох 2019-2021'!$I$20)</c:f>
              <c:numCache>
                <c:formatCode>_-* #,##0.0\ _₽_-;\-* #,##0.0\ _₽_-;_-* "-"?\ _₽_-;_-@_-</c:formatCode>
                <c:ptCount val="7"/>
                <c:pt idx="0">
                  <c:v>12.055592500000007</c:v>
                </c:pt>
                <c:pt idx="1">
                  <c:v>12.135980400000001</c:v>
                </c:pt>
                <c:pt idx="2">
                  <c:v>3.7730938000000007</c:v>
                </c:pt>
                <c:pt idx="3">
                  <c:v>1.2327755999999999</c:v>
                </c:pt>
                <c:pt idx="4">
                  <c:v>4.1339061999999984</c:v>
                </c:pt>
                <c:pt idx="5">
                  <c:v>0.74617709999999993</c:v>
                </c:pt>
                <c:pt idx="6">
                  <c:v>1.2089326999999994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E57-4ACC-9C2C-D940B68B8FB1}"/>
            </c:ext>
          </c:extLst>
        </c:ser>
        <c:axId val="69718784"/>
        <c:axId val="69720320"/>
      </c:barChart>
      <c:catAx>
        <c:axId val="69718784"/>
        <c:scaling>
          <c:orientation val="minMax"/>
        </c:scaling>
        <c:axPos val="b"/>
        <c:numFmt formatCode="General" sourceLinked="0"/>
        <c:tickLblPos val="nextTo"/>
        <c:crossAx val="69720320"/>
        <c:crosses val="autoZero"/>
        <c:auto val="1"/>
        <c:lblAlgn val="ctr"/>
        <c:lblOffset val="100"/>
      </c:catAx>
      <c:valAx>
        <c:axId val="69720320"/>
        <c:scaling>
          <c:orientation val="minMax"/>
        </c:scaling>
        <c:axPos val="l"/>
        <c:numFmt formatCode="_-* #,##0.0\ _₽_-;\-* #,##0.0\ _₽_-;_-* &quot;-&quot;?\ _₽_-;_-@_-" sourceLinked="1"/>
        <c:tickLblPos val="nextTo"/>
        <c:crossAx val="697187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87556779753516667"/>
          <c:y val="5.4652187768610506E-2"/>
          <c:w val="0.10997326623368178"/>
          <c:h val="0.32086639496196356"/>
        </c:manualLayout>
      </c:layout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8706099422966256E-2"/>
          <c:y val="9.4904053213945502E-2"/>
          <c:w val="0.91129390057703352"/>
          <c:h val="0.65609938139261148"/>
        </c:manualLayout>
      </c:layout>
      <c:barChart>
        <c:barDir val="col"/>
        <c:grouping val="clustered"/>
        <c:ser>
          <c:idx val="0"/>
          <c:order val="0"/>
          <c:tx>
            <c:strRef>
              <c:f>'нал-ненал дох 2019-2021'!$D$3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dLbls>
            <c:dLbl>
              <c:idx val="0"/>
              <c:layout>
                <c:manualLayout>
                  <c:x val="-6.3948840927258175E-3"/>
                  <c:y val="9.8169346251586419E-1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22-48D0-BE68-FDFEBC13EF38}"/>
                </c:ext>
              </c:extLst>
            </c:dLbl>
            <c:dLbl>
              <c:idx val="2"/>
              <c:layout>
                <c:manualLayout>
                  <c:x val="-1.438848920863311E-2"/>
                  <c:y val="2.6773767357886652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22-48D0-BE68-FDFEBC13EF38}"/>
                </c:ext>
              </c:extLst>
            </c:dLbl>
            <c:dLbl>
              <c:idx val="3"/>
              <c:layout>
                <c:manualLayout>
                  <c:x val="-1.1191047162270184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C22-48D0-BE68-FDFEBC13EF38}"/>
                </c:ext>
              </c:extLst>
            </c:dLbl>
            <c:dLbl>
              <c:idx val="4"/>
              <c:layout>
                <c:manualLayout>
                  <c:x val="-6.3948840927258175E-3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22-48D0-BE68-FDFEBC13EF38}"/>
                </c:ext>
              </c:extLst>
            </c:dLbl>
            <c:dLbl>
              <c:idx val="5"/>
              <c:layout>
                <c:manualLayout>
                  <c:x val="-4.1566746602717815E-2"/>
                  <c:y val="6.425704165892792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22-48D0-BE68-FDFEBC13EF38}"/>
                </c:ext>
              </c:extLst>
            </c:dLbl>
            <c:dLbl>
              <c:idx val="6"/>
              <c:layout>
                <c:manualLayout>
                  <c:x val="-7.9936051159074008E-3"/>
                  <c:y val="2.6773767357886652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22-48D0-BE68-FDFEBC13EF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('нал-ненал дох 2019-2021'!$B$23,'нал-ненал дох 2019-2021'!$B$24,'нал-ненал дох 2019-2021'!$B$25,'нал-ненал дох 2019-2021'!$B$26,'нал-ненал дох 2019-2021'!$B$27,'нал-ненал дох 2019-2021'!$B$28,'нал-ненал дох 2019-2021'!$B$29)</c:f>
              <c:strCache>
                <c:ptCount val="7"/>
                <c:pt idx="0">
                  <c:v>Доходы от исп.имущества гос/мун.собст-ти </c:v>
                </c:pt>
                <c:pt idx="1">
                  <c:v>Платежи при польз-и прир.ресурсами</c:v>
                </c:pt>
                <c:pt idx="2">
                  <c:v>Доходы от оказ.плат.услуг (работ) и компенсации затрат гос-ва</c:v>
                </c:pt>
                <c:pt idx="3">
                  <c:v>Доходы от продажи матер. и нематер.активов</c:v>
                </c:pt>
                <c:pt idx="4">
                  <c:v>Админ-е платежи и сборы</c:v>
                </c:pt>
                <c:pt idx="5">
                  <c:v>Денеж. взыскания (штрафы)</c:v>
                </c:pt>
                <c:pt idx="6">
                  <c:v>Прочие неналог.доходы</c:v>
                </c:pt>
              </c:strCache>
            </c:strRef>
          </c:cat>
          <c:val>
            <c:numRef>
              <c:f>('нал-ненал дох 2019-2021'!$D$23,'нал-ненал дох 2019-2021'!$D$24,'нал-ненал дох 2019-2021'!$D$25,'нал-ненал дох 2019-2021'!$D$26,'нал-ненал дох 2019-2021'!$D$27,'нал-ненал дох 2019-2021'!$D$28,'нал-ненал дох 2019-2021'!$D$29)</c:f>
              <c:numCache>
                <c:formatCode>_-* #,##0.00\ _₽_-;\-* #,##0.00\ _₽_-;_-* "-"?\ _₽_-;_-@_-</c:formatCode>
                <c:ptCount val="7"/>
                <c:pt idx="0">
                  <c:v>25.380400000000002</c:v>
                </c:pt>
                <c:pt idx="1">
                  <c:v>382.56799999999993</c:v>
                </c:pt>
                <c:pt idx="2">
                  <c:v>56.2836</c:v>
                </c:pt>
                <c:pt idx="3">
                  <c:v>10.951500000000005</c:v>
                </c:pt>
                <c:pt idx="4">
                  <c:v>4.9094000000000015</c:v>
                </c:pt>
                <c:pt idx="5">
                  <c:v>429.07990000000001</c:v>
                </c:pt>
                <c:pt idx="6">
                  <c:v>7.5938999999999997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C22-48D0-BE68-FDFEBC13EF38}"/>
            </c:ext>
          </c:extLst>
        </c:ser>
        <c:ser>
          <c:idx val="1"/>
          <c:order val="1"/>
          <c:tx>
            <c:strRef>
              <c:f>'нал-ненал дох 2019-2021'!$F$3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dLbl>
              <c:idx val="5"/>
              <c:layout>
                <c:manualLayout>
                  <c:x val="-9.5923261390887422E-3"/>
                  <c:y val="-1.338688367894332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22-48D0-BE68-FDFEBC13EF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5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('нал-ненал дох 2019-2021'!$B$23,'нал-ненал дох 2019-2021'!$B$24,'нал-ненал дох 2019-2021'!$B$25,'нал-ненал дох 2019-2021'!$B$26,'нал-ненал дох 2019-2021'!$B$27,'нал-ненал дох 2019-2021'!$B$28,'нал-ненал дох 2019-2021'!$B$29)</c:f>
              <c:strCache>
                <c:ptCount val="7"/>
                <c:pt idx="0">
                  <c:v>Доходы от исп.имущества гос/мун.собст-ти </c:v>
                </c:pt>
                <c:pt idx="1">
                  <c:v>Платежи при польз-и прир.ресурсами</c:v>
                </c:pt>
                <c:pt idx="2">
                  <c:v>Доходы от оказ.плат.услуг (работ) и компенсации затрат гос-ва</c:v>
                </c:pt>
                <c:pt idx="3">
                  <c:v>Доходы от продажи матер. и нематер.активов</c:v>
                </c:pt>
                <c:pt idx="4">
                  <c:v>Админ-е платежи и сборы</c:v>
                </c:pt>
                <c:pt idx="5">
                  <c:v>Денеж. взыскания (штрафы)</c:v>
                </c:pt>
                <c:pt idx="6">
                  <c:v>Прочие неналог.доходы</c:v>
                </c:pt>
              </c:strCache>
            </c:strRef>
          </c:cat>
          <c:val>
            <c:numRef>
              <c:f>('нал-ненал дох 2019-2021'!$F$23,'нал-ненал дох 2019-2021'!$F$24,'нал-ненал дох 2019-2021'!$F$25,'нал-ненал дох 2019-2021'!$F$26,'нал-ненал дох 2019-2021'!$F$27,'нал-ненал дох 2019-2021'!$F$28,'нал-ненал дох 2019-2021'!$F$29)</c:f>
              <c:numCache>
                <c:formatCode>_-* #,##0.0\ _₽_-;\-* #,##0.0\ _₽_-;_-* "-"?\ _₽_-;_-@_-</c:formatCode>
                <c:ptCount val="7"/>
                <c:pt idx="0">
                  <c:v>11.760900000000001</c:v>
                </c:pt>
                <c:pt idx="1">
                  <c:v>288.03040000000004</c:v>
                </c:pt>
                <c:pt idx="2">
                  <c:v>60.105900000000013</c:v>
                </c:pt>
                <c:pt idx="3">
                  <c:v>8.7777000000000012</c:v>
                </c:pt>
                <c:pt idx="4">
                  <c:v>4.4908999999999999</c:v>
                </c:pt>
                <c:pt idx="5">
                  <c:v>419.44979999999993</c:v>
                </c:pt>
                <c:pt idx="6">
                  <c:v>3.5238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C22-48D0-BE68-FDFEBC13EF38}"/>
            </c:ext>
          </c:extLst>
        </c:ser>
        <c:ser>
          <c:idx val="2"/>
          <c:order val="2"/>
          <c:tx>
            <c:strRef>
              <c:f>'нал-ненал дох 2019-2021'!$I$3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 69,7</a:t>
                    </a:r>
                  </a:p>
                  <a:p>
                    <a:r>
                      <a:rPr lang="ru-RU" b="1" i="1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(в 6 раз) </a:t>
                    </a:r>
                    <a:r>
                      <a:rPr lang="ru-RU" b="1" dirty="0"/>
                      <a:t>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C22-48D0-BE68-FDFEBC13EF38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 365,6</a:t>
                    </a:r>
                  </a:p>
                  <a:p>
                    <a:r>
                      <a:rPr lang="en-US" b="1" i="1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(126,9%)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C22-48D0-BE68-FDFEBC13EF38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/>
                      <a:t> 127,9</a:t>
                    </a:r>
                  </a:p>
                  <a:p>
                    <a:r>
                      <a:rPr lang="ru-RU" b="1" i="1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(&gt; в 2 раз)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1C22-48D0-BE68-FDFEBC13EF38}"/>
                </c:ext>
              </c:extLst>
            </c:dLbl>
            <c:dLbl>
              <c:idx val="3"/>
              <c:layout>
                <c:manualLayout>
                  <c:x val="1.2322998105476241E-2"/>
                  <c:y val="-6.8334090209608133E-3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  <a:p>
                    <a:r>
                      <a:rPr lang="en-US" dirty="0"/>
                      <a:t> 1,2</a:t>
                    </a:r>
                  </a:p>
                  <a:p>
                    <a:r>
                      <a:rPr lang="en-US" b="1" i="1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(13,5%)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C22-48D0-BE68-FDFEBC13EF38}"/>
                </c:ext>
              </c:extLst>
            </c:dLbl>
            <c:dLbl>
              <c:idx val="4"/>
              <c:layout>
                <c:manualLayout>
                  <c:x val="1.373508979696485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5,0</a:t>
                    </a:r>
                  </a:p>
                  <a:p>
                    <a:r>
                      <a:rPr lang="en-US" b="1" i="1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(111,8%)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1C22-48D0-BE68-FDFEBC13EF38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 565,5</a:t>
                    </a:r>
                  </a:p>
                  <a:p>
                    <a:r>
                      <a:rPr lang="en-US" b="0" i="1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(134,8%)   </a:t>
                    </a:r>
                    <a:endParaRPr lang="en-US" b="0" i="1" dirty="0">
                      <a:solidFill>
                        <a:schemeClr val="bg1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1C22-48D0-BE68-FDFEBC13EF38}"/>
                </c:ext>
              </c:extLst>
            </c:dLbl>
            <c:dLbl>
              <c:idx val="6"/>
              <c:layout>
                <c:manualLayout>
                  <c:x val="1.5053776951150257E-3"/>
                  <c:y val="-3.758374961528446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5,2</a:t>
                    </a:r>
                  </a:p>
                  <a:p>
                    <a:r>
                      <a:rPr lang="en-US" b="1" i="1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(147,6%)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1C22-48D0-BE68-FDFEBC13EF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('нал-ненал дох 2019-2021'!$B$23,'нал-ненал дох 2019-2021'!$B$24,'нал-ненал дох 2019-2021'!$B$25,'нал-ненал дох 2019-2021'!$B$26,'нал-ненал дох 2019-2021'!$B$27,'нал-ненал дох 2019-2021'!$B$28,'нал-ненал дох 2019-2021'!$B$29)</c:f>
              <c:strCache>
                <c:ptCount val="7"/>
                <c:pt idx="0">
                  <c:v>Доходы от исп.имущества гос/мун.собст-ти </c:v>
                </c:pt>
                <c:pt idx="1">
                  <c:v>Платежи при польз-и прир.ресурсами</c:v>
                </c:pt>
                <c:pt idx="2">
                  <c:v>Доходы от оказ.плат.услуг (работ) и компенсации затрат гос-ва</c:v>
                </c:pt>
                <c:pt idx="3">
                  <c:v>Доходы от продажи матер. и нематер.активов</c:v>
                </c:pt>
                <c:pt idx="4">
                  <c:v>Админ-е платежи и сборы</c:v>
                </c:pt>
                <c:pt idx="5">
                  <c:v>Денеж. взыскания (штрафы)</c:v>
                </c:pt>
                <c:pt idx="6">
                  <c:v>Прочие неналог.доходы</c:v>
                </c:pt>
              </c:strCache>
            </c:strRef>
          </c:cat>
          <c:val>
            <c:numRef>
              <c:f>('нал-ненал дох 2019-2021'!$I$23,'нал-ненал дох 2019-2021'!$I$24,'нал-ненал дох 2019-2021'!$I$25,'нал-ненал дох 2019-2021'!$I$26,'нал-ненал дох 2019-2021'!$I$27,'нал-ненал дох 2019-2021'!$I$28,'нал-ненал дох 2019-2021'!$I$29)</c:f>
              <c:numCache>
                <c:formatCode>_-* #,##0.0\ _₽_-;\-* #,##0.0\ _₽_-;_-* "-"?\ _₽_-;_-@_-</c:formatCode>
                <c:ptCount val="7"/>
                <c:pt idx="0">
                  <c:v>69.746899999999997</c:v>
                </c:pt>
                <c:pt idx="1">
                  <c:v>365.55599699999999</c:v>
                </c:pt>
                <c:pt idx="2">
                  <c:v>127.85910000000001</c:v>
                </c:pt>
                <c:pt idx="3">
                  <c:v>1.1927000000000001</c:v>
                </c:pt>
                <c:pt idx="4">
                  <c:v>5.0250999999999983</c:v>
                </c:pt>
                <c:pt idx="5">
                  <c:v>565.45999999999981</c:v>
                </c:pt>
                <c:pt idx="6">
                  <c:v>5.2039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1C22-48D0-BE68-FDFEBC13EF38}"/>
            </c:ext>
          </c:extLst>
        </c:ser>
        <c:axId val="72474624"/>
        <c:axId val="72476160"/>
      </c:barChart>
      <c:catAx>
        <c:axId val="7247462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72476160"/>
        <c:crosses val="autoZero"/>
        <c:auto val="1"/>
        <c:lblAlgn val="ctr"/>
        <c:lblOffset val="100"/>
      </c:catAx>
      <c:valAx>
        <c:axId val="72476160"/>
        <c:scaling>
          <c:orientation val="minMax"/>
        </c:scaling>
        <c:axPos val="l"/>
        <c:numFmt formatCode="_-* #,##0.00\ _₽_-;\-* #,##0.00\ _₽_-;_-* &quot;-&quot;?\ _₽_-;_-@_-" sourceLinked="1"/>
        <c:tickLblPos val="nextTo"/>
        <c:crossAx val="724746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86540619535227059"/>
          <c:y val="0.11669202740250827"/>
          <c:w val="0.12239905998052972"/>
          <c:h val="0.22878118886251186"/>
        </c:manualLayout>
      </c:layout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4376097345580113E-2"/>
          <c:y val="2.6757313846694546E-2"/>
          <c:w val="0.89323214944785767"/>
          <c:h val="0.87497262597419345"/>
        </c:manualLayout>
      </c:layout>
      <c:barChart>
        <c:barDir val="col"/>
        <c:grouping val="stacked"/>
        <c:ser>
          <c:idx val="0"/>
          <c:order val="0"/>
          <c:tx>
            <c:strRef>
              <c:f>'Доходы 2016-2021'!$B$15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dLbls>
            <c:dLbl>
              <c:idx val="0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defRPr>
                  </a:pPr>
                  <a:endParaRPr lang="ru-RU"/>
                </a:p>
              </c:txPr>
            </c:dLbl>
            <c:dLbl>
              <c:idx val="1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defRPr>
                  </a:pPr>
                  <a:endParaRPr lang="ru-RU"/>
                </a:p>
              </c:txPr>
            </c:dLbl>
            <c:dLbl>
              <c:idx val="2"/>
              <c:layout>
                <c:manualLayout>
                  <c:x val="3.6269510268419965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defRPr>
                    </a:pPr>
                    <a:r>
                      <a:rPr lang="en-US" sz="1400" b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 </a:t>
                    </a:r>
                    <a:r>
                      <a:rPr lang="en-US" b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21,7   </a:t>
                    </a:r>
                    <a:r>
                      <a:rPr lang="en-US" b="0" i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(70,4%)   </a:t>
                    </a:r>
                  </a:p>
                </c:rich>
              </c:tx>
              <c:spPr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12B-489E-AC94-2ABD6F4E57AD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defRPr>
                  </a:pPr>
                  <a:endParaRPr lang="ru-RU"/>
                </a:p>
              </c:txPr>
            </c:dLbl>
            <c:dLbl>
              <c:idx val="4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defRPr>
                  </a:pPr>
                  <a:endParaRPr lang="ru-RU"/>
                </a:p>
              </c:txPr>
            </c:dLbl>
            <c:dLbl>
              <c:idx val="5"/>
              <c:layout>
                <c:manualLayout>
                  <c:x val="3.8507590937225028E-2"/>
                  <c:y val="-2.9800772800988003E-3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defRPr>
                    </a:pPr>
                    <a:r>
                      <a:rPr lang="en-US" sz="1400"/>
                      <a:t> </a:t>
                    </a:r>
                    <a:r>
                      <a:rPr lang="en-US"/>
                      <a:t>24,8    </a:t>
                    </a:r>
                    <a:r>
                      <a:rPr lang="en-US" b="0" i="1"/>
                      <a:t>(42,9%)   </a:t>
                    </a:r>
                  </a:p>
                </c:rich>
              </c:tx>
              <c:spPr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12B-489E-AC94-2ABD6F4E57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('Доходы 2016-2021'!$C$4,'Доходы 2016-2021'!$E$4,'Доходы 2016-2021'!$G$4,'Доходы 2016-2021'!$I$4,'Доходы 2016-2021'!$K$4,'Доходы 2016-2021'!$M$4)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('Доходы 2016-2021'!$D$15,'Доходы 2016-2021'!$F$15,'Доходы 2016-2021'!$H$15,'Доходы 2016-2021'!$J$15,'Доходы 2016-2021'!$L$15,'Доходы 2016-2021'!$N$15)</c:f>
              <c:numCache>
                <c:formatCode>_-* #,##0.0\ _₽_-;\-* #,##0.0\ _₽_-;_-* "-"??\ _₽_-;_-@_-</c:formatCode>
                <c:ptCount val="6"/>
                <c:pt idx="0">
                  <c:v>14.165769600000004</c:v>
                </c:pt>
                <c:pt idx="1">
                  <c:v>18.347567099999999</c:v>
                </c:pt>
                <c:pt idx="2">
                  <c:v>21.73298410000001</c:v>
                </c:pt>
                <c:pt idx="3">
                  <c:v>21.912954500000001</c:v>
                </c:pt>
                <c:pt idx="4">
                  <c:v>27.094117600000001</c:v>
                </c:pt>
                <c:pt idx="5">
                  <c:v>24.818783200000002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12B-489E-AC94-2ABD6F4E57AD}"/>
            </c:ext>
          </c:extLst>
        </c:ser>
        <c:ser>
          <c:idx val="1"/>
          <c:order val="1"/>
          <c:tx>
            <c:strRef>
              <c:f>'Доходы 2016-2021'!$B$17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2"/>
              <c:layout>
                <c:manualLayout>
                  <c:x val="4.008735345456939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 </a:t>
                    </a:r>
                    <a:r>
                      <a:rPr lang="en-US"/>
                      <a:t>4,1   </a:t>
                    </a:r>
                    <a:r>
                      <a:rPr lang="en-US" b="0" i="1"/>
                      <a:t>(13,3%)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12B-489E-AC94-2ABD6F4E57AD}"/>
                </c:ext>
              </c:extLst>
            </c:dLbl>
            <c:dLbl>
              <c:idx val="5"/>
              <c:layout>
                <c:manualLayout>
                  <c:x val="3.584952310469762E-2"/>
                  <c:y val="-4.8200434866600582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 </a:t>
                    </a:r>
                    <a:r>
                      <a:rPr lang="en-US" dirty="0"/>
                      <a:t>19,2   </a:t>
                    </a:r>
                    <a:r>
                      <a:rPr lang="en-US" b="0" i="1" dirty="0"/>
                      <a:t>(33,3%)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12B-489E-AC94-2ABD6F4E57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('Доходы 2016-2021'!$C$4,'Доходы 2016-2021'!$E$4,'Доходы 2016-2021'!$G$4,'Доходы 2016-2021'!$I$4,'Доходы 2016-2021'!$K$4,'Доходы 2016-2021'!$M$4)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('Доходы 2016-2021'!$D$17,'Доходы 2016-2021'!$F$17,'Доходы 2016-2021'!$H$17,'Доходы 2016-2021'!$J$17,'Доходы 2016-2021'!$L$17,'Доходы 2016-2021'!$N$17)</c:f>
              <c:numCache>
                <c:formatCode>_-* #,##0.0\ _₽_-;\-* #,##0.0\ _₽_-;_-* "-"??\ _₽_-;_-@_-</c:formatCode>
                <c:ptCount val="6"/>
                <c:pt idx="0">
                  <c:v>2.322970999999999</c:v>
                </c:pt>
                <c:pt idx="1">
                  <c:v>3.6758455999999988</c:v>
                </c:pt>
                <c:pt idx="2">
                  <c:v>4.0945916999999978</c:v>
                </c:pt>
                <c:pt idx="3">
                  <c:v>9.4642229000000011</c:v>
                </c:pt>
                <c:pt idx="4">
                  <c:v>15.149572900000001</c:v>
                </c:pt>
                <c:pt idx="5">
                  <c:v>19.24825775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312B-489E-AC94-2ABD6F4E57AD}"/>
            </c:ext>
          </c:extLst>
        </c:ser>
        <c:ser>
          <c:idx val="2"/>
          <c:order val="2"/>
          <c:tx>
            <c:strRef>
              <c:f>'Доходы 2016-2021'!$B$19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dLbl>
              <c:idx val="2"/>
              <c:layout>
                <c:manualLayout>
                  <c:x val="4.008735345456939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 </a:t>
                    </a:r>
                    <a:r>
                      <a:rPr lang="en-US"/>
                      <a:t>3,2    </a:t>
                    </a:r>
                    <a:r>
                      <a:rPr lang="en-US" b="0" i="1"/>
                      <a:t>(10,2%)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312B-489E-AC94-2ABD6F4E57AD}"/>
                </c:ext>
              </c:extLst>
            </c:dLbl>
            <c:dLbl>
              <c:idx val="5"/>
              <c:layout>
                <c:manualLayout>
                  <c:x val="2.67249023030462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 </a:t>
                    </a:r>
                    <a:r>
                      <a:rPr lang="en-US"/>
                      <a:t>5,2     </a:t>
                    </a:r>
                    <a:r>
                      <a:rPr lang="en-US" b="0" i="1"/>
                      <a:t>(9%)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12B-489E-AC94-2ABD6F4E57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('Доходы 2016-2021'!$C$4,'Доходы 2016-2021'!$E$4,'Доходы 2016-2021'!$G$4,'Доходы 2016-2021'!$I$4,'Доходы 2016-2021'!$K$4,'Доходы 2016-2021'!$M$4)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('Доходы 2016-2021'!$D$19,'Доходы 2016-2021'!$F$19,'Доходы 2016-2021'!$H$19,'Доходы 2016-2021'!$J$19,'Доходы 2016-2021'!$L$19,'Доходы 2016-2021'!$N$19)</c:f>
              <c:numCache>
                <c:formatCode>_-* #,##0.0\ _₽_-;\-* #,##0.0\ _₽_-;_-* "-"??\ _₽_-;_-@_-</c:formatCode>
                <c:ptCount val="6"/>
                <c:pt idx="0">
                  <c:v>3.1822055999999987</c:v>
                </c:pt>
                <c:pt idx="1">
                  <c:v>2.9995097999999998</c:v>
                </c:pt>
                <c:pt idx="2">
                  <c:v>3.152441099999999</c:v>
                </c:pt>
                <c:pt idx="3">
                  <c:v>4.1048520999999987</c:v>
                </c:pt>
                <c:pt idx="4">
                  <c:v>6.022921799999998</c:v>
                </c:pt>
                <c:pt idx="5">
                  <c:v>5.2397502100000004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12B-489E-AC94-2ABD6F4E57AD}"/>
            </c:ext>
          </c:extLst>
        </c:ser>
        <c:ser>
          <c:idx val="3"/>
          <c:order val="3"/>
          <c:tx>
            <c:strRef>
              <c:f>'Доходы 2016-2021'!$B$21</c:f>
              <c:strCache>
                <c:ptCount val="1"/>
                <c:pt idx="0">
                  <c:v>Иные МБТ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2.384109068296749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12B-489E-AC94-2ABD6F4E57AD}"/>
                </c:ext>
              </c:extLst>
            </c:dLbl>
            <c:dLbl>
              <c:idx val="1"/>
              <c:layout>
                <c:manualLayout>
                  <c:x val="3.4996491590579669E-17"/>
                  <c:y val="-2.980136335370936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12B-489E-AC94-2ABD6F4E57AD}"/>
                </c:ext>
              </c:extLst>
            </c:dLbl>
            <c:dLbl>
              <c:idx val="2"/>
              <c:layout>
                <c:manualLayout>
                  <c:x val="2.672490230304627E-2"/>
                  <c:y val="-3.2781499689080291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 </a:t>
                    </a:r>
                    <a:r>
                      <a:rPr lang="en-US" dirty="0" smtClean="0"/>
                      <a:t>1,</a:t>
                    </a:r>
                    <a:r>
                      <a:rPr lang="ru-RU" dirty="0" smtClean="0"/>
                      <a:t>8</a:t>
                    </a:r>
                    <a:r>
                      <a:rPr lang="en-US" dirty="0" smtClean="0"/>
                      <a:t>    </a:t>
                    </a:r>
                    <a:r>
                      <a:rPr lang="en-US" b="0" i="1" dirty="0"/>
                      <a:t>(6%)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312B-489E-AC94-2ABD6F4E57AD}"/>
                </c:ext>
              </c:extLst>
            </c:dLbl>
            <c:dLbl>
              <c:idx val="3"/>
              <c:layout>
                <c:manualLayout>
                  <c:x val="6.9992983181159375E-17"/>
                  <c:y val="-7.152327204890240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12B-489E-AC94-2ABD6F4E57AD}"/>
                </c:ext>
              </c:extLst>
            </c:dLbl>
            <c:dLbl>
              <c:idx val="4"/>
              <c:layout>
                <c:manualLayout>
                  <c:x val="-1.9089215930747339E-3"/>
                  <c:y val="-7.152327204890240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12B-489E-AC94-2ABD6F4E57AD}"/>
                </c:ext>
              </c:extLst>
            </c:dLbl>
            <c:dLbl>
              <c:idx val="5"/>
              <c:layout>
                <c:manualLayout>
                  <c:x val="3.7388548790571401E-2"/>
                  <c:y val="-7.1523183080812389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 </a:t>
                    </a:r>
                    <a:r>
                      <a:rPr lang="en-US" dirty="0" smtClean="0"/>
                      <a:t>8,</a:t>
                    </a:r>
                    <a:r>
                      <a:rPr lang="ru-RU" dirty="0" smtClean="0"/>
                      <a:t>4</a:t>
                    </a:r>
                    <a:r>
                      <a:rPr lang="en-US" dirty="0" smtClean="0"/>
                      <a:t>     </a:t>
                    </a:r>
                    <a:r>
                      <a:rPr lang="en-US" b="0" i="1" dirty="0"/>
                      <a:t>(14,6%)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312B-489E-AC94-2ABD6F4E57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accent4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('Доходы 2016-2021'!$C$4,'Доходы 2016-2021'!$E$4,'Доходы 2016-2021'!$G$4,'Доходы 2016-2021'!$I$4,'Доходы 2016-2021'!$K$4,'Доходы 2016-2021'!$M$4)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('Доходы 2016-2021'!$D$21,'Доходы 2016-2021'!$F$21,'Доходы 2016-2021'!$H$21,'Доходы 2016-2021'!$J$21,'Доходы 2016-2021'!$L$21,'Доходы 2016-2021'!$N$21)</c:f>
              <c:numCache>
                <c:formatCode>_-* #,##0.0\ _₽_-;\-* #,##0.0\ _₽_-;_-* "-"??\ _₽_-;_-@_-</c:formatCode>
                <c:ptCount val="6"/>
                <c:pt idx="0">
                  <c:v>0.63026499999999996</c:v>
                </c:pt>
                <c:pt idx="1">
                  <c:v>2.001355999999999</c:v>
                </c:pt>
                <c:pt idx="2">
                  <c:v>1.8765624000000001</c:v>
                </c:pt>
                <c:pt idx="3">
                  <c:v>7.6915287000000001</c:v>
                </c:pt>
                <c:pt idx="4">
                  <c:v>8.7328839000000009</c:v>
                </c:pt>
                <c:pt idx="5">
                  <c:v>8.4525235800000047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312B-489E-AC94-2ABD6F4E57AD}"/>
            </c:ext>
          </c:extLst>
        </c:ser>
        <c:overlap val="100"/>
        <c:axId val="72484736"/>
        <c:axId val="72486272"/>
      </c:barChart>
      <c:catAx>
        <c:axId val="724847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72486272"/>
        <c:crosses val="autoZero"/>
        <c:auto val="1"/>
        <c:lblAlgn val="ctr"/>
        <c:lblOffset val="100"/>
      </c:catAx>
      <c:valAx>
        <c:axId val="72486272"/>
        <c:scaling>
          <c:orientation val="minMax"/>
        </c:scaling>
        <c:axPos val="l"/>
        <c:numFmt formatCode="_-* #,##0.0\ _₽_-;\-* #,##0.0\ _₽_-;_-* &quot;-&quot;??\ _₽_-;_-@_-" sourceLinked="1"/>
        <c:tickLblPos val="nextTo"/>
        <c:crossAx val="724847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2497408333198274E-2"/>
          <c:y val="7.0929840924400231E-2"/>
          <c:w val="0.2736325679293275"/>
          <c:h val="0.25671716748974638"/>
        </c:manualLayout>
      </c:layout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</c:chart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C33FF1-2792-4C8F-81C6-6029A4BD79E5}" type="doc">
      <dgm:prSet loTypeId="urn:microsoft.com/office/officeart/2005/8/layout/vList5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DA168994-2D59-477F-9584-2CCC0F56A72F}">
      <dgm:prSet phldrT="[Текст]" custT="1"/>
      <dgm:spPr/>
      <dgm:t>
        <a:bodyPr/>
        <a:lstStyle/>
        <a:p>
          <a:r>
            <a:rPr lang="ru-RU" sz="3600" dirty="0"/>
            <a:t>Госдолг РБ</a:t>
          </a:r>
        </a:p>
      </dgm:t>
    </dgm:pt>
    <dgm:pt modelId="{01AF8D93-2181-4B89-B2AD-98219FE2F152}" type="parTrans" cxnId="{689701F8-E8C9-400B-9E1B-99509947E4FC}">
      <dgm:prSet/>
      <dgm:spPr/>
      <dgm:t>
        <a:bodyPr/>
        <a:lstStyle/>
        <a:p>
          <a:endParaRPr lang="ru-RU"/>
        </a:p>
      </dgm:t>
    </dgm:pt>
    <dgm:pt modelId="{404B3C41-10E7-4792-9CF2-F4DD9FFA5532}" type="sibTrans" cxnId="{689701F8-E8C9-400B-9E1B-99509947E4FC}">
      <dgm:prSet/>
      <dgm:spPr/>
      <dgm:t>
        <a:bodyPr/>
        <a:lstStyle/>
        <a:p>
          <a:endParaRPr lang="ru-RU"/>
        </a:p>
      </dgm:t>
    </dgm:pt>
    <dgm:pt modelId="{5003D367-397C-47DB-97C7-AEF3B66A8508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3600" b="1" dirty="0"/>
            <a:t>15,9</a:t>
          </a:r>
          <a:r>
            <a:rPr lang="ru-RU" sz="2800" b="1" dirty="0"/>
            <a:t> млрд. рублей              </a:t>
          </a:r>
          <a:r>
            <a:rPr lang="ru-RU" sz="2800" b="0" dirty="0">
              <a:solidFill>
                <a:schemeClr val="accent1">
                  <a:lumMod val="75000"/>
                </a:schemeClr>
              </a:solidFill>
            </a:rPr>
            <a:t>(</a:t>
          </a:r>
          <a:r>
            <a:rPr lang="ru-RU" sz="2800" b="0" dirty="0">
              <a:solidFill>
                <a:schemeClr val="accent1">
                  <a:lumMod val="75000"/>
                </a:schemeClr>
              </a:solidFill>
              <a:latin typeface="+mn-lt"/>
              <a:cs typeface="Times New Roman"/>
            </a:rPr>
            <a:t>↑</a:t>
          </a:r>
          <a:r>
            <a:rPr lang="ru-RU" sz="2800" b="0" dirty="0">
              <a:solidFill>
                <a:schemeClr val="accent1">
                  <a:lumMod val="75000"/>
                </a:schemeClr>
              </a:solidFill>
              <a:latin typeface="+mn-lt"/>
            </a:rPr>
            <a:t> </a:t>
          </a:r>
          <a:r>
            <a:rPr lang="ru-RU" sz="2800" b="0" dirty="0">
              <a:solidFill>
                <a:schemeClr val="accent1">
                  <a:lumMod val="75000"/>
                </a:schemeClr>
              </a:solidFill>
            </a:rPr>
            <a:t>на </a:t>
          </a:r>
          <a:r>
            <a:rPr lang="ru-RU" sz="2800" b="1" dirty="0">
              <a:solidFill>
                <a:schemeClr val="accent1">
                  <a:lumMod val="75000"/>
                </a:schemeClr>
              </a:solidFill>
            </a:rPr>
            <a:t>14,3</a:t>
          </a:r>
          <a:r>
            <a:rPr lang="ru-RU" sz="2800" b="1" dirty="0" smtClean="0">
              <a:solidFill>
                <a:schemeClr val="accent1">
                  <a:lumMod val="75000"/>
                </a:schemeClr>
              </a:solidFill>
            </a:rPr>
            <a:t>%, 2,0 </a:t>
          </a:r>
          <a:r>
            <a:rPr lang="ru-RU" sz="2800" b="0" dirty="0" err="1" smtClean="0">
              <a:solidFill>
                <a:schemeClr val="accent1">
                  <a:lumMod val="75000"/>
                </a:schemeClr>
              </a:solidFill>
            </a:rPr>
            <a:t>млрд.руб</a:t>
          </a:r>
          <a:r>
            <a:rPr lang="ru-RU" sz="2800" b="0" dirty="0" smtClean="0">
              <a:solidFill>
                <a:schemeClr val="accent1">
                  <a:lumMod val="75000"/>
                </a:schemeClr>
              </a:solidFill>
            </a:rPr>
            <a:t>.)</a:t>
          </a:r>
          <a:endParaRPr lang="ru-RU" sz="2800" b="0" dirty="0">
            <a:solidFill>
              <a:schemeClr val="accent1">
                <a:lumMod val="75000"/>
              </a:schemeClr>
            </a:solidFill>
          </a:endParaRPr>
        </a:p>
      </dgm:t>
    </dgm:pt>
    <dgm:pt modelId="{B307D242-7B05-446C-B245-4F111F1E7A46}" type="parTrans" cxnId="{937231E6-BDDE-44AD-915A-9C45BD691F97}">
      <dgm:prSet/>
      <dgm:spPr/>
      <dgm:t>
        <a:bodyPr/>
        <a:lstStyle/>
        <a:p>
          <a:endParaRPr lang="ru-RU"/>
        </a:p>
      </dgm:t>
    </dgm:pt>
    <dgm:pt modelId="{635B9C5A-448B-4CEA-A1C5-1858E3C4BF90}" type="sibTrans" cxnId="{937231E6-BDDE-44AD-915A-9C45BD691F97}">
      <dgm:prSet/>
      <dgm:spPr/>
      <dgm:t>
        <a:bodyPr/>
        <a:lstStyle/>
        <a:p>
          <a:endParaRPr lang="ru-RU"/>
        </a:p>
      </dgm:t>
    </dgm:pt>
    <dgm:pt modelId="{9029CF4E-83BD-4A84-8B35-730527C53B55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3600" dirty="0"/>
            <a:t>Объем долговых обязательств</a:t>
          </a:r>
        </a:p>
      </dgm:t>
    </dgm:pt>
    <dgm:pt modelId="{ADF806D5-FBA4-413D-85D5-01F7D501CE60}" type="parTrans" cxnId="{FC0E0EC7-621B-4FBB-A884-B36E574BCF3B}">
      <dgm:prSet/>
      <dgm:spPr/>
      <dgm:t>
        <a:bodyPr/>
        <a:lstStyle/>
        <a:p>
          <a:endParaRPr lang="ru-RU"/>
        </a:p>
      </dgm:t>
    </dgm:pt>
    <dgm:pt modelId="{A6F224C6-46B9-463F-B767-E04B9726C5C7}" type="sibTrans" cxnId="{FC0E0EC7-621B-4FBB-A884-B36E574BCF3B}">
      <dgm:prSet/>
      <dgm:spPr/>
      <dgm:t>
        <a:bodyPr/>
        <a:lstStyle/>
        <a:p>
          <a:endParaRPr lang="ru-RU"/>
        </a:p>
      </dgm:t>
    </dgm:pt>
    <dgm:pt modelId="{5DB9CFE4-CEC0-4870-9794-5F5D954807F6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3600" b="1" dirty="0"/>
            <a:t>86,6% </a:t>
          </a:r>
          <a:r>
            <a:rPr lang="ru-RU" sz="2800" b="0" dirty="0"/>
            <a:t>от предельного объема госдолга РБ, уст. ст. 14 Закона о бюджете (18,3 млрд. руб.)</a:t>
          </a:r>
        </a:p>
      </dgm:t>
    </dgm:pt>
    <dgm:pt modelId="{7533065D-179F-4A9D-83CD-03A2732F5C32}" type="parTrans" cxnId="{08FC48C3-9135-40E3-9144-BE79052A2A3B}">
      <dgm:prSet/>
      <dgm:spPr/>
      <dgm:t>
        <a:bodyPr/>
        <a:lstStyle/>
        <a:p>
          <a:endParaRPr lang="ru-RU"/>
        </a:p>
      </dgm:t>
    </dgm:pt>
    <dgm:pt modelId="{6CF4560A-6CB1-4715-8A01-FD81CEE01786}" type="sibTrans" cxnId="{08FC48C3-9135-40E3-9144-BE79052A2A3B}">
      <dgm:prSet/>
      <dgm:spPr/>
      <dgm:t>
        <a:bodyPr/>
        <a:lstStyle/>
        <a:p>
          <a:endParaRPr lang="ru-RU"/>
        </a:p>
      </dgm:t>
    </dgm:pt>
    <dgm:pt modelId="{EFAFCA30-C9E8-48DF-B027-3D03777D7B33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3600" dirty="0"/>
            <a:t>Долговая нагрузка</a:t>
          </a:r>
        </a:p>
      </dgm:t>
    </dgm:pt>
    <dgm:pt modelId="{C76EE3B7-2834-4060-B00D-2B71EAD8D171}" type="parTrans" cxnId="{6A437116-5A48-4305-A753-34EF7778F31B}">
      <dgm:prSet/>
      <dgm:spPr/>
      <dgm:t>
        <a:bodyPr/>
        <a:lstStyle/>
        <a:p>
          <a:endParaRPr lang="ru-RU"/>
        </a:p>
      </dgm:t>
    </dgm:pt>
    <dgm:pt modelId="{F9E4764A-4306-4282-B9DD-253E1E9E1D70}" type="sibTrans" cxnId="{6A437116-5A48-4305-A753-34EF7778F31B}">
      <dgm:prSet/>
      <dgm:spPr/>
      <dgm:t>
        <a:bodyPr/>
        <a:lstStyle/>
        <a:p>
          <a:endParaRPr lang="ru-RU"/>
        </a:p>
      </dgm:t>
    </dgm:pt>
    <dgm:pt modelId="{7D1E70EB-A4A3-4243-9FAD-31449B634F49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3600" b="1" dirty="0"/>
            <a:t>43,4%</a:t>
          </a:r>
          <a:r>
            <a:rPr lang="ru-RU" sz="4500" b="0" dirty="0"/>
            <a:t> -</a:t>
          </a:r>
          <a:r>
            <a:rPr lang="ru-RU" sz="4600" b="0" dirty="0"/>
            <a:t> </a:t>
          </a:r>
          <a:r>
            <a:rPr lang="ru-RU" sz="4600" b="0" dirty="0" err="1">
              <a:solidFill>
                <a:schemeClr val="accent1">
                  <a:lumMod val="75000"/>
                </a:schemeClr>
              </a:solidFill>
              <a:latin typeface="+mn-lt"/>
              <a:cs typeface="Times New Roman"/>
            </a:rPr>
            <a:t>↓</a:t>
          </a:r>
          <a:r>
            <a:rPr lang="ru-RU" sz="4600" b="0" dirty="0">
              <a:solidFill>
                <a:schemeClr val="accent1">
                  <a:lumMod val="75000"/>
                </a:schemeClr>
              </a:solidFill>
              <a:latin typeface="+mn-lt"/>
              <a:cs typeface="Times New Roman"/>
            </a:rPr>
            <a:t> </a:t>
          </a:r>
          <a:r>
            <a:rPr lang="ru-RU" sz="3600" b="0" dirty="0">
              <a:solidFill>
                <a:schemeClr val="accent1">
                  <a:lumMod val="75000"/>
                </a:schemeClr>
              </a:solidFill>
              <a:latin typeface="+mn-lt"/>
              <a:cs typeface="Times New Roman"/>
            </a:rPr>
            <a:t>с </a:t>
          </a:r>
          <a:r>
            <a: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Times New Roman"/>
            </a:rPr>
            <a:t>49,3%</a:t>
          </a:r>
          <a:endParaRPr lang="ru-RU" sz="3600" dirty="0">
            <a:solidFill>
              <a:schemeClr val="accent1">
                <a:lumMod val="75000"/>
              </a:schemeClr>
            </a:solidFill>
            <a:latin typeface="+mn-lt"/>
          </a:endParaRPr>
        </a:p>
      </dgm:t>
    </dgm:pt>
    <dgm:pt modelId="{41109BB2-D85D-4455-8297-E172868F4C77}" type="parTrans" cxnId="{40183BBA-7E1C-4F95-9216-97036FE6375A}">
      <dgm:prSet/>
      <dgm:spPr/>
      <dgm:t>
        <a:bodyPr/>
        <a:lstStyle/>
        <a:p>
          <a:endParaRPr lang="ru-RU"/>
        </a:p>
      </dgm:t>
    </dgm:pt>
    <dgm:pt modelId="{2544B6F1-FC90-4AC3-8CB7-D3142FC7BAEF}" type="sibTrans" cxnId="{40183BBA-7E1C-4F95-9216-97036FE6375A}">
      <dgm:prSet/>
      <dgm:spPr/>
      <dgm:t>
        <a:bodyPr/>
        <a:lstStyle/>
        <a:p>
          <a:endParaRPr lang="ru-RU"/>
        </a:p>
      </dgm:t>
    </dgm:pt>
    <dgm:pt modelId="{99F17889-6CF7-4F12-A0F3-1FBD2E265525}" type="pres">
      <dgm:prSet presAssocID="{CCC33FF1-2792-4C8F-81C6-6029A4BD79E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DA2B48-33A8-4124-96AD-CFF623A3F27E}" type="pres">
      <dgm:prSet presAssocID="{DA168994-2D59-477F-9584-2CCC0F56A72F}" presName="linNode" presStyleCnt="0"/>
      <dgm:spPr/>
    </dgm:pt>
    <dgm:pt modelId="{385CC76B-B23D-4D89-995A-166139F7B374}" type="pres">
      <dgm:prSet presAssocID="{DA168994-2D59-477F-9584-2CCC0F56A72F}" presName="parentText" presStyleLbl="node1" presStyleIdx="0" presStyleCnt="3" custScaleX="10850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CAC694-D858-4967-923E-5698148F5964}" type="pres">
      <dgm:prSet presAssocID="{DA168994-2D59-477F-9584-2CCC0F56A72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84DCB5-372F-4602-9063-9A56DB57DB57}" type="pres">
      <dgm:prSet presAssocID="{404B3C41-10E7-4792-9CF2-F4DD9FFA5532}" presName="sp" presStyleCnt="0"/>
      <dgm:spPr/>
    </dgm:pt>
    <dgm:pt modelId="{4D114EE4-A742-4091-B82F-8E338C567817}" type="pres">
      <dgm:prSet presAssocID="{9029CF4E-83BD-4A84-8B35-730527C53B55}" presName="linNode" presStyleCnt="0"/>
      <dgm:spPr/>
    </dgm:pt>
    <dgm:pt modelId="{2E92CD5B-F255-4333-99A8-273188164A0F}" type="pres">
      <dgm:prSet presAssocID="{9029CF4E-83BD-4A84-8B35-730527C53B55}" presName="parentText" presStyleLbl="node1" presStyleIdx="1" presStyleCnt="3" custScaleX="1076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D2CFE2-5E0E-4160-B05D-999620C4F465}" type="pres">
      <dgm:prSet presAssocID="{9029CF4E-83BD-4A84-8B35-730527C53B55}" presName="descendantText" presStyleLbl="alignAccFollowNode1" presStyleIdx="1" presStyleCnt="3" custScaleX="100162" custScaleY="1158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1261D6-A6AC-47C9-AD00-2FA2F291878D}" type="pres">
      <dgm:prSet presAssocID="{A6F224C6-46B9-463F-B767-E04B9726C5C7}" presName="sp" presStyleCnt="0"/>
      <dgm:spPr/>
    </dgm:pt>
    <dgm:pt modelId="{1FF60763-200E-4915-B365-C84C2832D37D}" type="pres">
      <dgm:prSet presAssocID="{EFAFCA30-C9E8-48DF-B027-3D03777D7B33}" presName="linNode" presStyleCnt="0"/>
      <dgm:spPr/>
    </dgm:pt>
    <dgm:pt modelId="{03D24F6C-3880-4F07-8E76-7F203E497750}" type="pres">
      <dgm:prSet presAssocID="{EFAFCA30-C9E8-48DF-B027-3D03777D7B33}" presName="parentText" presStyleLbl="node1" presStyleIdx="2" presStyleCnt="3" custScaleX="1088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25B31C-C8A8-46FA-AAC1-3AA9A5BE27EB}" type="pres">
      <dgm:prSet presAssocID="{EFAFCA30-C9E8-48DF-B027-3D03777D7B3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9701F8-E8C9-400B-9E1B-99509947E4FC}" srcId="{CCC33FF1-2792-4C8F-81C6-6029A4BD79E5}" destId="{DA168994-2D59-477F-9584-2CCC0F56A72F}" srcOrd="0" destOrd="0" parTransId="{01AF8D93-2181-4B89-B2AD-98219FE2F152}" sibTransId="{404B3C41-10E7-4792-9CF2-F4DD9FFA5532}"/>
    <dgm:cxn modelId="{7F3D8A61-0074-4F1E-BCF5-635C2A80C370}" type="presOf" srcId="{5003D367-397C-47DB-97C7-AEF3B66A8508}" destId="{E8CAC694-D858-4967-923E-5698148F5964}" srcOrd="0" destOrd="0" presId="urn:microsoft.com/office/officeart/2005/8/layout/vList5"/>
    <dgm:cxn modelId="{BA3DF90C-E6A5-40C3-BB9A-E7C5EC68A8C1}" type="presOf" srcId="{CCC33FF1-2792-4C8F-81C6-6029A4BD79E5}" destId="{99F17889-6CF7-4F12-A0F3-1FBD2E265525}" srcOrd="0" destOrd="0" presId="urn:microsoft.com/office/officeart/2005/8/layout/vList5"/>
    <dgm:cxn modelId="{3CC362C8-B576-4CCB-972A-B7AFBE389414}" type="presOf" srcId="{7D1E70EB-A4A3-4243-9FAD-31449B634F49}" destId="{0425B31C-C8A8-46FA-AAC1-3AA9A5BE27EB}" srcOrd="0" destOrd="0" presId="urn:microsoft.com/office/officeart/2005/8/layout/vList5"/>
    <dgm:cxn modelId="{8C73ADD7-DEE7-41A1-A6E8-9DA3DFC06812}" type="presOf" srcId="{DA168994-2D59-477F-9584-2CCC0F56A72F}" destId="{385CC76B-B23D-4D89-995A-166139F7B374}" srcOrd="0" destOrd="0" presId="urn:microsoft.com/office/officeart/2005/8/layout/vList5"/>
    <dgm:cxn modelId="{40183BBA-7E1C-4F95-9216-97036FE6375A}" srcId="{EFAFCA30-C9E8-48DF-B027-3D03777D7B33}" destId="{7D1E70EB-A4A3-4243-9FAD-31449B634F49}" srcOrd="0" destOrd="0" parTransId="{41109BB2-D85D-4455-8297-E172868F4C77}" sibTransId="{2544B6F1-FC90-4AC3-8CB7-D3142FC7BAEF}"/>
    <dgm:cxn modelId="{6A437116-5A48-4305-A753-34EF7778F31B}" srcId="{CCC33FF1-2792-4C8F-81C6-6029A4BD79E5}" destId="{EFAFCA30-C9E8-48DF-B027-3D03777D7B33}" srcOrd="2" destOrd="0" parTransId="{C76EE3B7-2834-4060-B00D-2B71EAD8D171}" sibTransId="{F9E4764A-4306-4282-B9DD-253E1E9E1D70}"/>
    <dgm:cxn modelId="{A5A10222-9E8E-4DF8-BB62-D9098F0E299B}" type="presOf" srcId="{EFAFCA30-C9E8-48DF-B027-3D03777D7B33}" destId="{03D24F6C-3880-4F07-8E76-7F203E497750}" srcOrd="0" destOrd="0" presId="urn:microsoft.com/office/officeart/2005/8/layout/vList5"/>
    <dgm:cxn modelId="{937231E6-BDDE-44AD-915A-9C45BD691F97}" srcId="{DA168994-2D59-477F-9584-2CCC0F56A72F}" destId="{5003D367-397C-47DB-97C7-AEF3B66A8508}" srcOrd="0" destOrd="0" parTransId="{B307D242-7B05-446C-B245-4F111F1E7A46}" sibTransId="{635B9C5A-448B-4CEA-A1C5-1858E3C4BF90}"/>
    <dgm:cxn modelId="{FB960A76-7D3A-41E2-83E7-CDD5250AF833}" type="presOf" srcId="{9029CF4E-83BD-4A84-8B35-730527C53B55}" destId="{2E92CD5B-F255-4333-99A8-273188164A0F}" srcOrd="0" destOrd="0" presId="urn:microsoft.com/office/officeart/2005/8/layout/vList5"/>
    <dgm:cxn modelId="{FC0E0EC7-621B-4FBB-A884-B36E574BCF3B}" srcId="{CCC33FF1-2792-4C8F-81C6-6029A4BD79E5}" destId="{9029CF4E-83BD-4A84-8B35-730527C53B55}" srcOrd="1" destOrd="0" parTransId="{ADF806D5-FBA4-413D-85D5-01F7D501CE60}" sibTransId="{A6F224C6-46B9-463F-B767-E04B9726C5C7}"/>
    <dgm:cxn modelId="{08FC48C3-9135-40E3-9144-BE79052A2A3B}" srcId="{9029CF4E-83BD-4A84-8B35-730527C53B55}" destId="{5DB9CFE4-CEC0-4870-9794-5F5D954807F6}" srcOrd="0" destOrd="0" parTransId="{7533065D-179F-4A9D-83CD-03A2732F5C32}" sibTransId="{6CF4560A-6CB1-4715-8A01-FD81CEE01786}"/>
    <dgm:cxn modelId="{AF0A896D-5106-4E4B-89F0-3955C4428BEB}" type="presOf" srcId="{5DB9CFE4-CEC0-4870-9794-5F5D954807F6}" destId="{7DD2CFE2-5E0E-4160-B05D-999620C4F465}" srcOrd="0" destOrd="0" presId="urn:microsoft.com/office/officeart/2005/8/layout/vList5"/>
    <dgm:cxn modelId="{B713EFB8-33A4-44BD-A8B8-004238AFF653}" type="presParOf" srcId="{99F17889-6CF7-4F12-A0F3-1FBD2E265525}" destId="{9EDA2B48-33A8-4124-96AD-CFF623A3F27E}" srcOrd="0" destOrd="0" presId="urn:microsoft.com/office/officeart/2005/8/layout/vList5"/>
    <dgm:cxn modelId="{6C14FF4E-6C86-46F7-A63F-C43528056840}" type="presParOf" srcId="{9EDA2B48-33A8-4124-96AD-CFF623A3F27E}" destId="{385CC76B-B23D-4D89-995A-166139F7B374}" srcOrd="0" destOrd="0" presId="urn:microsoft.com/office/officeart/2005/8/layout/vList5"/>
    <dgm:cxn modelId="{31A1338C-EDB6-4EC9-8435-DEEABF67A431}" type="presParOf" srcId="{9EDA2B48-33A8-4124-96AD-CFF623A3F27E}" destId="{E8CAC694-D858-4967-923E-5698148F5964}" srcOrd="1" destOrd="0" presId="urn:microsoft.com/office/officeart/2005/8/layout/vList5"/>
    <dgm:cxn modelId="{699C23E3-9251-4A05-BB2B-3ED0E895968B}" type="presParOf" srcId="{99F17889-6CF7-4F12-A0F3-1FBD2E265525}" destId="{8084DCB5-372F-4602-9063-9A56DB57DB57}" srcOrd="1" destOrd="0" presId="urn:microsoft.com/office/officeart/2005/8/layout/vList5"/>
    <dgm:cxn modelId="{F3F3C6F2-B8B7-4D1B-ABD3-1A816ED7E754}" type="presParOf" srcId="{99F17889-6CF7-4F12-A0F3-1FBD2E265525}" destId="{4D114EE4-A742-4091-B82F-8E338C567817}" srcOrd="2" destOrd="0" presId="urn:microsoft.com/office/officeart/2005/8/layout/vList5"/>
    <dgm:cxn modelId="{4F590C4A-9CCC-4CEB-B0D8-235186EFF75B}" type="presParOf" srcId="{4D114EE4-A742-4091-B82F-8E338C567817}" destId="{2E92CD5B-F255-4333-99A8-273188164A0F}" srcOrd="0" destOrd="0" presId="urn:microsoft.com/office/officeart/2005/8/layout/vList5"/>
    <dgm:cxn modelId="{0A6A9716-DF6B-4A53-9710-5797D60D4DE8}" type="presParOf" srcId="{4D114EE4-A742-4091-B82F-8E338C567817}" destId="{7DD2CFE2-5E0E-4160-B05D-999620C4F465}" srcOrd="1" destOrd="0" presId="urn:microsoft.com/office/officeart/2005/8/layout/vList5"/>
    <dgm:cxn modelId="{8B9FFCE9-B201-4187-AE5D-2C1809FE1D3B}" type="presParOf" srcId="{99F17889-6CF7-4F12-A0F3-1FBD2E265525}" destId="{171261D6-A6AC-47C9-AD00-2FA2F291878D}" srcOrd="3" destOrd="0" presId="urn:microsoft.com/office/officeart/2005/8/layout/vList5"/>
    <dgm:cxn modelId="{4B0C69F5-40BF-4DB8-8024-F021DB325FF2}" type="presParOf" srcId="{99F17889-6CF7-4F12-A0F3-1FBD2E265525}" destId="{1FF60763-200E-4915-B365-C84C2832D37D}" srcOrd="4" destOrd="0" presId="urn:microsoft.com/office/officeart/2005/8/layout/vList5"/>
    <dgm:cxn modelId="{BF6E3C07-C656-4B10-ADAA-EE33E5B938A5}" type="presParOf" srcId="{1FF60763-200E-4915-B365-C84C2832D37D}" destId="{03D24F6C-3880-4F07-8E76-7F203E497750}" srcOrd="0" destOrd="0" presId="urn:microsoft.com/office/officeart/2005/8/layout/vList5"/>
    <dgm:cxn modelId="{A1647E6E-FA9D-44F7-8F4D-94B72F1583E4}" type="presParOf" srcId="{1FF60763-200E-4915-B365-C84C2832D37D}" destId="{0425B31C-C8A8-46FA-AAC1-3AA9A5BE27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C33FF1-2792-4C8F-81C6-6029A4BD79E5}" type="doc">
      <dgm:prSet loTypeId="urn:microsoft.com/office/officeart/2005/8/layout/vList5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DA168994-2D59-477F-9584-2CCC0F56A72F}">
      <dgm:prSet phldrT="[Текст]" custT="1"/>
      <dgm:spPr/>
      <dgm:t>
        <a:bodyPr/>
        <a:lstStyle/>
        <a:p>
          <a:r>
            <a:rPr lang="ru-RU" sz="2400" dirty="0"/>
            <a:t>Расходы</a:t>
          </a:r>
        </a:p>
      </dgm:t>
    </dgm:pt>
    <dgm:pt modelId="{01AF8D93-2181-4B89-B2AD-98219FE2F152}" type="parTrans" cxnId="{689701F8-E8C9-400B-9E1B-99509947E4FC}">
      <dgm:prSet/>
      <dgm:spPr/>
      <dgm:t>
        <a:bodyPr/>
        <a:lstStyle/>
        <a:p>
          <a:endParaRPr lang="ru-RU" sz="2400"/>
        </a:p>
      </dgm:t>
    </dgm:pt>
    <dgm:pt modelId="{404B3C41-10E7-4792-9CF2-F4DD9FFA5532}" type="sibTrans" cxnId="{689701F8-E8C9-400B-9E1B-99509947E4FC}">
      <dgm:prSet/>
      <dgm:spPr/>
      <dgm:t>
        <a:bodyPr/>
        <a:lstStyle/>
        <a:p>
          <a:endParaRPr lang="ru-RU" sz="2400"/>
        </a:p>
      </dgm:t>
    </dgm:pt>
    <dgm:pt modelId="{5003D367-397C-47DB-97C7-AEF3B66A8508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800" b="1" dirty="0"/>
            <a:t>110,4%</a:t>
          </a:r>
          <a:r>
            <a:rPr lang="ru-RU" sz="2800" dirty="0"/>
            <a:t> к 2020 г.</a:t>
          </a:r>
        </a:p>
      </dgm:t>
    </dgm:pt>
    <dgm:pt modelId="{B307D242-7B05-446C-B245-4F111F1E7A46}" type="parTrans" cxnId="{937231E6-BDDE-44AD-915A-9C45BD691F97}">
      <dgm:prSet/>
      <dgm:spPr/>
      <dgm:t>
        <a:bodyPr/>
        <a:lstStyle/>
        <a:p>
          <a:endParaRPr lang="ru-RU" sz="2400"/>
        </a:p>
      </dgm:t>
    </dgm:pt>
    <dgm:pt modelId="{635B9C5A-448B-4CEA-A1C5-1858E3C4BF90}" type="sibTrans" cxnId="{937231E6-BDDE-44AD-915A-9C45BD691F97}">
      <dgm:prSet/>
      <dgm:spPr/>
      <dgm:t>
        <a:bodyPr/>
        <a:lstStyle/>
        <a:p>
          <a:endParaRPr lang="ru-RU" sz="2400"/>
        </a:p>
      </dgm:t>
    </dgm:pt>
    <dgm:pt modelId="{9029CF4E-83BD-4A84-8B35-730527C53B55}">
      <dgm:prSet phldrT="[Текст]" custT="1"/>
      <dgm:spPr/>
      <dgm:t>
        <a:bodyPr/>
        <a:lstStyle/>
        <a:p>
          <a:r>
            <a:rPr lang="ru-RU" sz="2400" dirty="0"/>
            <a:t>Неиспользованный остаток средств</a:t>
          </a:r>
        </a:p>
      </dgm:t>
    </dgm:pt>
    <dgm:pt modelId="{ADF806D5-FBA4-413D-85D5-01F7D501CE60}" type="parTrans" cxnId="{FC0E0EC7-621B-4FBB-A884-B36E574BCF3B}">
      <dgm:prSet/>
      <dgm:spPr/>
      <dgm:t>
        <a:bodyPr/>
        <a:lstStyle/>
        <a:p>
          <a:endParaRPr lang="ru-RU" sz="2400"/>
        </a:p>
      </dgm:t>
    </dgm:pt>
    <dgm:pt modelId="{A6F224C6-46B9-463F-B767-E04B9726C5C7}" type="sibTrans" cxnId="{FC0E0EC7-621B-4FBB-A884-B36E574BCF3B}">
      <dgm:prSet/>
      <dgm:spPr/>
      <dgm:t>
        <a:bodyPr/>
        <a:lstStyle/>
        <a:p>
          <a:endParaRPr lang="ru-RU" sz="2400"/>
        </a:p>
      </dgm:t>
    </dgm:pt>
    <dgm:pt modelId="{5DB9CFE4-CEC0-4870-9794-5F5D954807F6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800" b="1" dirty="0"/>
            <a:t>2,5 млрд. рублей                    </a:t>
          </a:r>
          <a:r>
            <a:rPr lang="ru-RU" sz="2800" b="0" i="1" dirty="0">
              <a:solidFill>
                <a:schemeClr val="tx2">
                  <a:lumMod val="75000"/>
                </a:schemeClr>
              </a:solidFill>
            </a:rPr>
            <a:t>(</a:t>
          </a:r>
          <a:r>
            <a:rPr lang="ru-RU" sz="2800" b="0" i="1" dirty="0">
              <a:solidFill>
                <a:schemeClr val="tx2">
                  <a:lumMod val="75000"/>
                </a:schemeClr>
              </a:solidFill>
              <a:latin typeface="+mn-lt"/>
              <a:cs typeface="Times New Roman"/>
            </a:rPr>
            <a:t>↑</a:t>
          </a:r>
          <a:r>
            <a:rPr lang="ru-RU" sz="2800" b="0" i="1" dirty="0">
              <a:solidFill>
                <a:schemeClr val="tx2">
                  <a:lumMod val="75000"/>
                </a:schemeClr>
              </a:solidFill>
            </a:rPr>
            <a:t> с </a:t>
          </a:r>
          <a:r>
            <a:rPr lang="ru-RU" sz="2800" b="1" i="1" dirty="0">
              <a:solidFill>
                <a:schemeClr val="tx2">
                  <a:lumMod val="75000"/>
                </a:schemeClr>
              </a:solidFill>
            </a:rPr>
            <a:t>2,0 </a:t>
          </a:r>
          <a:r>
            <a:rPr lang="ru-RU" sz="2800" b="0" i="1" dirty="0">
              <a:solidFill>
                <a:schemeClr val="tx2">
                  <a:lumMod val="75000"/>
                </a:schemeClr>
              </a:solidFill>
            </a:rPr>
            <a:t>млрд. рублей)</a:t>
          </a:r>
        </a:p>
      </dgm:t>
    </dgm:pt>
    <dgm:pt modelId="{7533065D-179F-4A9D-83CD-03A2732F5C32}" type="parTrans" cxnId="{08FC48C3-9135-40E3-9144-BE79052A2A3B}">
      <dgm:prSet/>
      <dgm:spPr/>
      <dgm:t>
        <a:bodyPr/>
        <a:lstStyle/>
        <a:p>
          <a:endParaRPr lang="ru-RU" sz="2400"/>
        </a:p>
      </dgm:t>
    </dgm:pt>
    <dgm:pt modelId="{6CF4560A-6CB1-4715-8A01-FD81CEE01786}" type="sibTrans" cxnId="{08FC48C3-9135-40E3-9144-BE79052A2A3B}">
      <dgm:prSet/>
      <dgm:spPr/>
      <dgm:t>
        <a:bodyPr/>
        <a:lstStyle/>
        <a:p>
          <a:endParaRPr lang="ru-RU" sz="2400"/>
        </a:p>
      </dgm:t>
    </dgm:pt>
    <dgm:pt modelId="{99F17889-6CF7-4F12-A0F3-1FBD2E265525}" type="pres">
      <dgm:prSet presAssocID="{CCC33FF1-2792-4C8F-81C6-6029A4BD79E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DA2B48-33A8-4124-96AD-CFF623A3F27E}" type="pres">
      <dgm:prSet presAssocID="{DA168994-2D59-477F-9584-2CCC0F56A72F}" presName="linNode" presStyleCnt="0"/>
      <dgm:spPr/>
    </dgm:pt>
    <dgm:pt modelId="{385CC76B-B23D-4D89-995A-166139F7B374}" type="pres">
      <dgm:prSet presAssocID="{DA168994-2D59-477F-9584-2CCC0F56A72F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CAC694-D858-4967-923E-5698148F5964}" type="pres">
      <dgm:prSet presAssocID="{DA168994-2D59-477F-9584-2CCC0F56A72F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84DCB5-372F-4602-9063-9A56DB57DB57}" type="pres">
      <dgm:prSet presAssocID="{404B3C41-10E7-4792-9CF2-F4DD9FFA5532}" presName="sp" presStyleCnt="0"/>
      <dgm:spPr/>
    </dgm:pt>
    <dgm:pt modelId="{4D114EE4-A742-4091-B82F-8E338C567817}" type="pres">
      <dgm:prSet presAssocID="{9029CF4E-83BD-4A84-8B35-730527C53B55}" presName="linNode" presStyleCnt="0"/>
      <dgm:spPr/>
    </dgm:pt>
    <dgm:pt modelId="{2E92CD5B-F255-4333-99A8-273188164A0F}" type="pres">
      <dgm:prSet presAssocID="{9029CF4E-83BD-4A84-8B35-730527C53B55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D2CFE2-5E0E-4160-B05D-999620C4F465}" type="pres">
      <dgm:prSet presAssocID="{9029CF4E-83BD-4A84-8B35-730527C53B55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984B59-0CFA-48D9-9E70-9C55B4E2AB4A}" type="presOf" srcId="{DA168994-2D59-477F-9584-2CCC0F56A72F}" destId="{385CC76B-B23D-4D89-995A-166139F7B374}" srcOrd="0" destOrd="0" presId="urn:microsoft.com/office/officeart/2005/8/layout/vList5"/>
    <dgm:cxn modelId="{689701F8-E8C9-400B-9E1B-99509947E4FC}" srcId="{CCC33FF1-2792-4C8F-81C6-6029A4BD79E5}" destId="{DA168994-2D59-477F-9584-2CCC0F56A72F}" srcOrd="0" destOrd="0" parTransId="{01AF8D93-2181-4B89-B2AD-98219FE2F152}" sibTransId="{404B3C41-10E7-4792-9CF2-F4DD9FFA5532}"/>
    <dgm:cxn modelId="{937231E6-BDDE-44AD-915A-9C45BD691F97}" srcId="{DA168994-2D59-477F-9584-2CCC0F56A72F}" destId="{5003D367-397C-47DB-97C7-AEF3B66A8508}" srcOrd="0" destOrd="0" parTransId="{B307D242-7B05-446C-B245-4F111F1E7A46}" sibTransId="{635B9C5A-448B-4CEA-A1C5-1858E3C4BF90}"/>
    <dgm:cxn modelId="{8E34CB74-9E80-44EC-8C6B-72AFD17E5C6B}" type="presOf" srcId="{5DB9CFE4-CEC0-4870-9794-5F5D954807F6}" destId="{7DD2CFE2-5E0E-4160-B05D-999620C4F465}" srcOrd="0" destOrd="0" presId="urn:microsoft.com/office/officeart/2005/8/layout/vList5"/>
    <dgm:cxn modelId="{2C3627E0-2197-49C8-B838-86C85E97E663}" type="presOf" srcId="{5003D367-397C-47DB-97C7-AEF3B66A8508}" destId="{E8CAC694-D858-4967-923E-5698148F5964}" srcOrd="0" destOrd="0" presId="urn:microsoft.com/office/officeart/2005/8/layout/vList5"/>
    <dgm:cxn modelId="{9BBC18E5-8ABF-40CF-8534-BCDE49C7240F}" type="presOf" srcId="{9029CF4E-83BD-4A84-8B35-730527C53B55}" destId="{2E92CD5B-F255-4333-99A8-273188164A0F}" srcOrd="0" destOrd="0" presId="urn:microsoft.com/office/officeart/2005/8/layout/vList5"/>
    <dgm:cxn modelId="{80C032F7-BBAF-4E58-BE8A-94E0E8EA8ADB}" type="presOf" srcId="{CCC33FF1-2792-4C8F-81C6-6029A4BD79E5}" destId="{99F17889-6CF7-4F12-A0F3-1FBD2E265525}" srcOrd="0" destOrd="0" presId="urn:microsoft.com/office/officeart/2005/8/layout/vList5"/>
    <dgm:cxn modelId="{FC0E0EC7-621B-4FBB-A884-B36E574BCF3B}" srcId="{CCC33FF1-2792-4C8F-81C6-6029A4BD79E5}" destId="{9029CF4E-83BD-4A84-8B35-730527C53B55}" srcOrd="1" destOrd="0" parTransId="{ADF806D5-FBA4-413D-85D5-01F7D501CE60}" sibTransId="{A6F224C6-46B9-463F-B767-E04B9726C5C7}"/>
    <dgm:cxn modelId="{08FC48C3-9135-40E3-9144-BE79052A2A3B}" srcId="{9029CF4E-83BD-4A84-8B35-730527C53B55}" destId="{5DB9CFE4-CEC0-4870-9794-5F5D954807F6}" srcOrd="0" destOrd="0" parTransId="{7533065D-179F-4A9D-83CD-03A2732F5C32}" sibTransId="{6CF4560A-6CB1-4715-8A01-FD81CEE01786}"/>
    <dgm:cxn modelId="{A02AFC82-384E-4F71-9574-33A1D6A22318}" type="presParOf" srcId="{99F17889-6CF7-4F12-A0F3-1FBD2E265525}" destId="{9EDA2B48-33A8-4124-96AD-CFF623A3F27E}" srcOrd="0" destOrd="0" presId="urn:microsoft.com/office/officeart/2005/8/layout/vList5"/>
    <dgm:cxn modelId="{7D29454C-3AE5-45A9-B046-C5378F9E2028}" type="presParOf" srcId="{9EDA2B48-33A8-4124-96AD-CFF623A3F27E}" destId="{385CC76B-B23D-4D89-995A-166139F7B374}" srcOrd="0" destOrd="0" presId="urn:microsoft.com/office/officeart/2005/8/layout/vList5"/>
    <dgm:cxn modelId="{E1966BFC-88B9-4FBA-8B06-DB501B9C1092}" type="presParOf" srcId="{9EDA2B48-33A8-4124-96AD-CFF623A3F27E}" destId="{E8CAC694-D858-4967-923E-5698148F5964}" srcOrd="1" destOrd="0" presId="urn:microsoft.com/office/officeart/2005/8/layout/vList5"/>
    <dgm:cxn modelId="{57B8B6A4-B118-4209-BECB-47D46A7153F3}" type="presParOf" srcId="{99F17889-6CF7-4F12-A0F3-1FBD2E265525}" destId="{8084DCB5-372F-4602-9063-9A56DB57DB57}" srcOrd="1" destOrd="0" presId="urn:microsoft.com/office/officeart/2005/8/layout/vList5"/>
    <dgm:cxn modelId="{6F423FA0-6B5F-4FCC-A750-26678F036E7D}" type="presParOf" srcId="{99F17889-6CF7-4F12-A0F3-1FBD2E265525}" destId="{4D114EE4-A742-4091-B82F-8E338C567817}" srcOrd="2" destOrd="0" presId="urn:microsoft.com/office/officeart/2005/8/layout/vList5"/>
    <dgm:cxn modelId="{9496619C-69E8-4D6E-988D-D1FC9AE3E740}" type="presParOf" srcId="{4D114EE4-A742-4091-B82F-8E338C567817}" destId="{2E92CD5B-F255-4333-99A8-273188164A0F}" srcOrd="0" destOrd="0" presId="urn:microsoft.com/office/officeart/2005/8/layout/vList5"/>
    <dgm:cxn modelId="{11897ACD-E7C3-4DFD-B14F-150D216D0F81}" type="presParOf" srcId="{4D114EE4-A742-4091-B82F-8E338C567817}" destId="{7DD2CFE2-5E0E-4160-B05D-999620C4F46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C33FF1-2792-4C8F-81C6-6029A4BD79E5}" type="doc">
      <dgm:prSet loTypeId="urn:microsoft.com/office/officeart/2005/8/layout/vList5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DA168994-2D59-477F-9584-2CCC0F56A72F}">
      <dgm:prSet phldrT="[Текст]" custT="1"/>
      <dgm:spPr/>
      <dgm:t>
        <a:bodyPr/>
        <a:lstStyle/>
        <a:p>
          <a:r>
            <a:rPr lang="ru-RU" sz="2400" dirty="0"/>
            <a:t>Первоначальный план</a:t>
          </a:r>
        </a:p>
      </dgm:t>
    </dgm:pt>
    <dgm:pt modelId="{01AF8D93-2181-4B89-B2AD-98219FE2F152}" type="parTrans" cxnId="{689701F8-E8C9-400B-9E1B-99509947E4FC}">
      <dgm:prSet/>
      <dgm:spPr/>
      <dgm:t>
        <a:bodyPr/>
        <a:lstStyle/>
        <a:p>
          <a:endParaRPr lang="ru-RU" sz="2000"/>
        </a:p>
      </dgm:t>
    </dgm:pt>
    <dgm:pt modelId="{404B3C41-10E7-4792-9CF2-F4DD9FFA5532}" type="sibTrans" cxnId="{689701F8-E8C9-400B-9E1B-99509947E4FC}">
      <dgm:prSet/>
      <dgm:spPr/>
      <dgm:t>
        <a:bodyPr/>
        <a:lstStyle/>
        <a:p>
          <a:endParaRPr lang="ru-RU" sz="2000"/>
        </a:p>
      </dgm:t>
    </dgm:pt>
    <dgm:pt modelId="{5003D367-397C-47DB-97C7-AEF3B66A8508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800" b="1" dirty="0"/>
            <a:t>1,0 млрд. руб.</a:t>
          </a:r>
          <a:endParaRPr lang="ru-RU" sz="2800" dirty="0"/>
        </a:p>
      </dgm:t>
    </dgm:pt>
    <dgm:pt modelId="{B307D242-7B05-446C-B245-4F111F1E7A46}" type="parTrans" cxnId="{937231E6-BDDE-44AD-915A-9C45BD691F97}">
      <dgm:prSet/>
      <dgm:spPr/>
      <dgm:t>
        <a:bodyPr/>
        <a:lstStyle/>
        <a:p>
          <a:endParaRPr lang="ru-RU" sz="2000"/>
        </a:p>
      </dgm:t>
    </dgm:pt>
    <dgm:pt modelId="{635B9C5A-448B-4CEA-A1C5-1858E3C4BF90}" type="sibTrans" cxnId="{937231E6-BDDE-44AD-915A-9C45BD691F97}">
      <dgm:prSet/>
      <dgm:spPr/>
      <dgm:t>
        <a:bodyPr/>
        <a:lstStyle/>
        <a:p>
          <a:endParaRPr lang="ru-RU" sz="2000"/>
        </a:p>
      </dgm:t>
    </dgm:pt>
    <dgm:pt modelId="{9029CF4E-83BD-4A84-8B35-730527C53B55}">
      <dgm:prSet phldrT="[Текст]" custT="1"/>
      <dgm:spPr/>
      <dgm:t>
        <a:bodyPr/>
        <a:lstStyle/>
        <a:p>
          <a:r>
            <a:rPr lang="ru-RU" sz="2400" dirty="0"/>
            <a:t>Измененный план</a:t>
          </a:r>
        </a:p>
      </dgm:t>
    </dgm:pt>
    <dgm:pt modelId="{ADF806D5-FBA4-413D-85D5-01F7D501CE60}" type="parTrans" cxnId="{FC0E0EC7-621B-4FBB-A884-B36E574BCF3B}">
      <dgm:prSet/>
      <dgm:spPr/>
      <dgm:t>
        <a:bodyPr/>
        <a:lstStyle/>
        <a:p>
          <a:endParaRPr lang="ru-RU" sz="2000"/>
        </a:p>
      </dgm:t>
    </dgm:pt>
    <dgm:pt modelId="{A6F224C6-46B9-463F-B767-E04B9726C5C7}" type="sibTrans" cxnId="{FC0E0EC7-621B-4FBB-A884-B36E574BCF3B}">
      <dgm:prSet/>
      <dgm:spPr/>
      <dgm:t>
        <a:bodyPr/>
        <a:lstStyle/>
        <a:p>
          <a:endParaRPr lang="ru-RU" sz="2000"/>
        </a:p>
      </dgm:t>
    </dgm:pt>
    <dgm:pt modelId="{5DB9CFE4-CEC0-4870-9794-5F5D954807F6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800" b="1" dirty="0"/>
            <a:t>886,3 млн. руб.                          </a:t>
          </a:r>
          <a:r>
            <a:rPr lang="ru-RU" sz="2400" b="0" i="1" dirty="0">
              <a:solidFill>
                <a:schemeClr val="tx2">
                  <a:lumMod val="75000"/>
                </a:schemeClr>
              </a:solidFill>
            </a:rPr>
            <a:t>(</a:t>
          </a:r>
          <a:r>
            <a:rPr lang="ru-RU" sz="2400" b="1" i="1" dirty="0">
              <a:solidFill>
                <a:schemeClr val="tx2">
                  <a:lumMod val="75000"/>
                </a:schemeClr>
              </a:solidFill>
            </a:rPr>
            <a:t>88,0%</a:t>
          </a:r>
          <a:r>
            <a:rPr lang="ru-RU" sz="2400" b="0" i="1" dirty="0">
              <a:solidFill>
                <a:schemeClr val="tx2">
                  <a:lumMod val="75000"/>
                </a:schemeClr>
              </a:solidFill>
            </a:rPr>
            <a:t> к первоначальному плану)</a:t>
          </a:r>
        </a:p>
      </dgm:t>
    </dgm:pt>
    <dgm:pt modelId="{7533065D-179F-4A9D-83CD-03A2732F5C32}" type="parTrans" cxnId="{08FC48C3-9135-40E3-9144-BE79052A2A3B}">
      <dgm:prSet/>
      <dgm:spPr/>
      <dgm:t>
        <a:bodyPr/>
        <a:lstStyle/>
        <a:p>
          <a:endParaRPr lang="ru-RU" sz="2000"/>
        </a:p>
      </dgm:t>
    </dgm:pt>
    <dgm:pt modelId="{6CF4560A-6CB1-4715-8A01-FD81CEE01786}" type="sibTrans" cxnId="{08FC48C3-9135-40E3-9144-BE79052A2A3B}">
      <dgm:prSet/>
      <dgm:spPr/>
      <dgm:t>
        <a:bodyPr/>
        <a:lstStyle/>
        <a:p>
          <a:endParaRPr lang="ru-RU" sz="2000"/>
        </a:p>
      </dgm:t>
    </dgm:pt>
    <dgm:pt modelId="{FF84864A-E344-4B77-9B66-C86BFE9F082B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400" dirty="0"/>
            <a:t>Кассовое исполнение</a:t>
          </a:r>
        </a:p>
      </dgm:t>
    </dgm:pt>
    <dgm:pt modelId="{A058A55D-ECAC-4774-BDB8-5323AE636FF4}" type="parTrans" cxnId="{CC953ED3-13F4-46BC-95C7-D33218CA56C8}">
      <dgm:prSet/>
      <dgm:spPr/>
      <dgm:t>
        <a:bodyPr/>
        <a:lstStyle/>
        <a:p>
          <a:endParaRPr lang="ru-RU" sz="2000"/>
        </a:p>
      </dgm:t>
    </dgm:pt>
    <dgm:pt modelId="{E916B25F-B0AA-4A1E-AB65-7076113A7831}" type="sibTrans" cxnId="{CC953ED3-13F4-46BC-95C7-D33218CA56C8}">
      <dgm:prSet/>
      <dgm:spPr/>
      <dgm:t>
        <a:bodyPr/>
        <a:lstStyle/>
        <a:p>
          <a:endParaRPr lang="ru-RU" sz="2000"/>
        </a:p>
      </dgm:t>
    </dgm:pt>
    <dgm:pt modelId="{87FBE638-134D-4B87-AEF0-98A888183675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800" b="1" dirty="0"/>
            <a:t>182,3 млн. руб.                                          </a:t>
          </a:r>
          <a:r>
            <a:rPr lang="ru-RU" sz="2300" b="0" i="1" dirty="0">
              <a:solidFill>
                <a:schemeClr val="tx2">
                  <a:lumMod val="75000"/>
                </a:schemeClr>
              </a:solidFill>
            </a:rPr>
            <a:t>(</a:t>
          </a:r>
          <a:r>
            <a:rPr lang="ru-RU" sz="2300" b="1" i="1" dirty="0">
              <a:solidFill>
                <a:schemeClr val="tx2">
                  <a:lumMod val="75000"/>
                </a:schemeClr>
              </a:solidFill>
            </a:rPr>
            <a:t>18,1%</a:t>
          </a:r>
          <a:r>
            <a:rPr lang="ru-RU" sz="2300" b="0" i="1" dirty="0">
              <a:solidFill>
                <a:schemeClr val="tx2">
                  <a:lumMod val="75000"/>
                </a:schemeClr>
              </a:solidFill>
            </a:rPr>
            <a:t> к первонач.плану, </a:t>
          </a:r>
          <a:r>
            <a:rPr lang="ru-RU" sz="2300" b="1" i="1" dirty="0">
              <a:solidFill>
                <a:schemeClr val="tx2">
                  <a:lumMod val="75000"/>
                </a:schemeClr>
              </a:solidFill>
            </a:rPr>
            <a:t>20,6%</a:t>
          </a:r>
          <a:r>
            <a:rPr lang="ru-RU" sz="2300" b="0" i="1" dirty="0">
              <a:solidFill>
                <a:schemeClr val="tx2">
                  <a:lumMod val="75000"/>
                </a:schemeClr>
              </a:solidFill>
            </a:rPr>
            <a:t> - к </a:t>
          </a:r>
          <a:r>
            <a:rPr lang="ru-RU" sz="2300" b="0" i="1" dirty="0" err="1">
              <a:solidFill>
                <a:schemeClr val="tx2">
                  <a:lumMod val="75000"/>
                </a:schemeClr>
              </a:solidFill>
            </a:rPr>
            <a:t>уточн</a:t>
          </a:r>
          <a:r>
            <a:rPr lang="ru-RU" sz="2300" b="0" i="1" dirty="0">
              <a:solidFill>
                <a:schemeClr val="tx2">
                  <a:lumMod val="75000"/>
                </a:schemeClr>
              </a:solidFill>
            </a:rPr>
            <a:t>. </a:t>
          </a:r>
          <a:r>
            <a:rPr lang="ru-RU" sz="2300" b="0" i="1" dirty="0" smtClean="0">
              <a:solidFill>
                <a:schemeClr val="tx2">
                  <a:lumMod val="75000"/>
                </a:schemeClr>
              </a:solidFill>
            </a:rPr>
            <a:t>прогнозу)</a:t>
          </a:r>
          <a:endParaRPr lang="ru-RU" sz="2300" b="0" i="1" dirty="0">
            <a:solidFill>
              <a:schemeClr val="tx2">
                <a:lumMod val="75000"/>
              </a:schemeClr>
            </a:solidFill>
          </a:endParaRPr>
        </a:p>
      </dgm:t>
    </dgm:pt>
    <dgm:pt modelId="{4DFD2E3B-A2D8-4692-AFC6-2472E99254AE}" type="parTrans" cxnId="{1670FDE1-4CBE-445E-AB47-FE06C512272C}">
      <dgm:prSet/>
      <dgm:spPr/>
      <dgm:t>
        <a:bodyPr/>
        <a:lstStyle/>
        <a:p>
          <a:endParaRPr lang="ru-RU" sz="2000"/>
        </a:p>
      </dgm:t>
    </dgm:pt>
    <dgm:pt modelId="{7058D78C-8820-45A9-99AF-1061360DCC09}" type="sibTrans" cxnId="{1670FDE1-4CBE-445E-AB47-FE06C512272C}">
      <dgm:prSet/>
      <dgm:spPr/>
      <dgm:t>
        <a:bodyPr/>
        <a:lstStyle/>
        <a:p>
          <a:endParaRPr lang="ru-RU" sz="2000"/>
        </a:p>
      </dgm:t>
    </dgm:pt>
    <dgm:pt modelId="{99F17889-6CF7-4F12-A0F3-1FBD2E265525}" type="pres">
      <dgm:prSet presAssocID="{CCC33FF1-2792-4C8F-81C6-6029A4BD79E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DA2B48-33A8-4124-96AD-CFF623A3F27E}" type="pres">
      <dgm:prSet presAssocID="{DA168994-2D59-477F-9584-2CCC0F56A72F}" presName="linNode" presStyleCnt="0"/>
      <dgm:spPr/>
    </dgm:pt>
    <dgm:pt modelId="{385CC76B-B23D-4D89-995A-166139F7B374}" type="pres">
      <dgm:prSet presAssocID="{DA168994-2D59-477F-9584-2CCC0F56A72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CAC694-D858-4967-923E-5698148F5964}" type="pres">
      <dgm:prSet presAssocID="{DA168994-2D59-477F-9584-2CCC0F56A72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84DCB5-372F-4602-9063-9A56DB57DB57}" type="pres">
      <dgm:prSet presAssocID="{404B3C41-10E7-4792-9CF2-F4DD9FFA5532}" presName="sp" presStyleCnt="0"/>
      <dgm:spPr/>
    </dgm:pt>
    <dgm:pt modelId="{4D114EE4-A742-4091-B82F-8E338C567817}" type="pres">
      <dgm:prSet presAssocID="{9029CF4E-83BD-4A84-8B35-730527C53B55}" presName="linNode" presStyleCnt="0"/>
      <dgm:spPr/>
    </dgm:pt>
    <dgm:pt modelId="{2E92CD5B-F255-4333-99A8-273188164A0F}" type="pres">
      <dgm:prSet presAssocID="{9029CF4E-83BD-4A84-8B35-730527C53B5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D2CFE2-5E0E-4160-B05D-999620C4F465}" type="pres">
      <dgm:prSet presAssocID="{9029CF4E-83BD-4A84-8B35-730527C53B5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1261D6-A6AC-47C9-AD00-2FA2F291878D}" type="pres">
      <dgm:prSet presAssocID="{A6F224C6-46B9-463F-B767-E04B9726C5C7}" presName="sp" presStyleCnt="0"/>
      <dgm:spPr/>
    </dgm:pt>
    <dgm:pt modelId="{C03172AC-3A7F-4738-B23E-710CE1888B21}" type="pres">
      <dgm:prSet presAssocID="{FF84864A-E344-4B77-9B66-C86BFE9F082B}" presName="linNode" presStyleCnt="0"/>
      <dgm:spPr/>
    </dgm:pt>
    <dgm:pt modelId="{9D63D820-6B87-40AC-ADCF-B82F7A28594A}" type="pres">
      <dgm:prSet presAssocID="{FF84864A-E344-4B77-9B66-C86BFE9F082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602040-3558-4F76-A9D5-016977EF411A}" type="pres">
      <dgm:prSet presAssocID="{FF84864A-E344-4B77-9B66-C86BFE9F082B}" presName="descendantText" presStyleLbl="alignAccFollowNode1" presStyleIdx="2" presStyleCnt="3" custAng="0" custScaleX="104688" custScaleY="1605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953ED3-13F4-46BC-95C7-D33218CA56C8}" srcId="{CCC33FF1-2792-4C8F-81C6-6029A4BD79E5}" destId="{FF84864A-E344-4B77-9B66-C86BFE9F082B}" srcOrd="2" destOrd="0" parTransId="{A058A55D-ECAC-4774-BDB8-5323AE636FF4}" sibTransId="{E916B25F-B0AA-4A1E-AB65-7076113A7831}"/>
    <dgm:cxn modelId="{689701F8-E8C9-400B-9E1B-99509947E4FC}" srcId="{CCC33FF1-2792-4C8F-81C6-6029A4BD79E5}" destId="{DA168994-2D59-477F-9584-2CCC0F56A72F}" srcOrd="0" destOrd="0" parTransId="{01AF8D93-2181-4B89-B2AD-98219FE2F152}" sibTransId="{404B3C41-10E7-4792-9CF2-F4DD9FFA5532}"/>
    <dgm:cxn modelId="{B35BCE24-0701-4737-8CFD-95E3E5961079}" type="presOf" srcId="{CCC33FF1-2792-4C8F-81C6-6029A4BD79E5}" destId="{99F17889-6CF7-4F12-A0F3-1FBD2E265525}" srcOrd="0" destOrd="0" presId="urn:microsoft.com/office/officeart/2005/8/layout/vList5"/>
    <dgm:cxn modelId="{237D77F5-35CF-4BBD-A541-E256EAA836EC}" type="presOf" srcId="{5003D367-397C-47DB-97C7-AEF3B66A8508}" destId="{E8CAC694-D858-4967-923E-5698148F5964}" srcOrd="0" destOrd="0" presId="urn:microsoft.com/office/officeart/2005/8/layout/vList5"/>
    <dgm:cxn modelId="{45CADD68-5C6C-4EF4-AAB7-E21AAD83DDA2}" type="presOf" srcId="{FF84864A-E344-4B77-9B66-C86BFE9F082B}" destId="{9D63D820-6B87-40AC-ADCF-B82F7A28594A}" srcOrd="0" destOrd="0" presId="urn:microsoft.com/office/officeart/2005/8/layout/vList5"/>
    <dgm:cxn modelId="{1670FDE1-4CBE-445E-AB47-FE06C512272C}" srcId="{FF84864A-E344-4B77-9B66-C86BFE9F082B}" destId="{87FBE638-134D-4B87-AEF0-98A888183675}" srcOrd="0" destOrd="0" parTransId="{4DFD2E3B-A2D8-4692-AFC6-2472E99254AE}" sibTransId="{7058D78C-8820-45A9-99AF-1061360DCC09}"/>
    <dgm:cxn modelId="{8847832D-A3C1-44E7-AAAA-A2CD93BBFD4F}" type="presOf" srcId="{87FBE638-134D-4B87-AEF0-98A888183675}" destId="{CA602040-3558-4F76-A9D5-016977EF411A}" srcOrd="0" destOrd="0" presId="urn:microsoft.com/office/officeart/2005/8/layout/vList5"/>
    <dgm:cxn modelId="{2F71EB94-30D0-4A53-95D7-8ACB056B6F1D}" type="presOf" srcId="{5DB9CFE4-CEC0-4870-9794-5F5D954807F6}" destId="{7DD2CFE2-5E0E-4160-B05D-999620C4F465}" srcOrd="0" destOrd="0" presId="urn:microsoft.com/office/officeart/2005/8/layout/vList5"/>
    <dgm:cxn modelId="{937231E6-BDDE-44AD-915A-9C45BD691F97}" srcId="{DA168994-2D59-477F-9584-2CCC0F56A72F}" destId="{5003D367-397C-47DB-97C7-AEF3B66A8508}" srcOrd="0" destOrd="0" parTransId="{B307D242-7B05-446C-B245-4F111F1E7A46}" sibTransId="{635B9C5A-448B-4CEA-A1C5-1858E3C4BF90}"/>
    <dgm:cxn modelId="{133B01D1-0EBA-4DC0-BE08-34F750258DB8}" type="presOf" srcId="{9029CF4E-83BD-4A84-8B35-730527C53B55}" destId="{2E92CD5B-F255-4333-99A8-273188164A0F}" srcOrd="0" destOrd="0" presId="urn:microsoft.com/office/officeart/2005/8/layout/vList5"/>
    <dgm:cxn modelId="{FC0E0EC7-621B-4FBB-A884-B36E574BCF3B}" srcId="{CCC33FF1-2792-4C8F-81C6-6029A4BD79E5}" destId="{9029CF4E-83BD-4A84-8B35-730527C53B55}" srcOrd="1" destOrd="0" parTransId="{ADF806D5-FBA4-413D-85D5-01F7D501CE60}" sibTransId="{A6F224C6-46B9-463F-B767-E04B9726C5C7}"/>
    <dgm:cxn modelId="{6ECE0AC9-7D72-4401-9ACD-88BFA15295A1}" type="presOf" srcId="{DA168994-2D59-477F-9584-2CCC0F56A72F}" destId="{385CC76B-B23D-4D89-995A-166139F7B374}" srcOrd="0" destOrd="0" presId="urn:microsoft.com/office/officeart/2005/8/layout/vList5"/>
    <dgm:cxn modelId="{08FC48C3-9135-40E3-9144-BE79052A2A3B}" srcId="{9029CF4E-83BD-4A84-8B35-730527C53B55}" destId="{5DB9CFE4-CEC0-4870-9794-5F5D954807F6}" srcOrd="0" destOrd="0" parTransId="{7533065D-179F-4A9D-83CD-03A2732F5C32}" sibTransId="{6CF4560A-6CB1-4715-8A01-FD81CEE01786}"/>
    <dgm:cxn modelId="{2271998D-1B93-4D78-9D1A-E3014095A583}" type="presParOf" srcId="{99F17889-6CF7-4F12-A0F3-1FBD2E265525}" destId="{9EDA2B48-33A8-4124-96AD-CFF623A3F27E}" srcOrd="0" destOrd="0" presId="urn:microsoft.com/office/officeart/2005/8/layout/vList5"/>
    <dgm:cxn modelId="{BA669544-90DC-4C92-98D6-5B6530A529FE}" type="presParOf" srcId="{9EDA2B48-33A8-4124-96AD-CFF623A3F27E}" destId="{385CC76B-B23D-4D89-995A-166139F7B374}" srcOrd="0" destOrd="0" presId="urn:microsoft.com/office/officeart/2005/8/layout/vList5"/>
    <dgm:cxn modelId="{75C08E58-090C-423A-96DA-AD82BB6DA94C}" type="presParOf" srcId="{9EDA2B48-33A8-4124-96AD-CFF623A3F27E}" destId="{E8CAC694-D858-4967-923E-5698148F5964}" srcOrd="1" destOrd="0" presId="urn:microsoft.com/office/officeart/2005/8/layout/vList5"/>
    <dgm:cxn modelId="{B5C487DC-BF27-4DF9-B4B5-37EA6C3AE8CE}" type="presParOf" srcId="{99F17889-6CF7-4F12-A0F3-1FBD2E265525}" destId="{8084DCB5-372F-4602-9063-9A56DB57DB57}" srcOrd="1" destOrd="0" presId="urn:microsoft.com/office/officeart/2005/8/layout/vList5"/>
    <dgm:cxn modelId="{5C420E5E-3444-4CC8-B741-08A96FD80913}" type="presParOf" srcId="{99F17889-6CF7-4F12-A0F3-1FBD2E265525}" destId="{4D114EE4-A742-4091-B82F-8E338C567817}" srcOrd="2" destOrd="0" presId="urn:microsoft.com/office/officeart/2005/8/layout/vList5"/>
    <dgm:cxn modelId="{46DCAE20-7CDB-44AF-A052-5B6D5F638CB6}" type="presParOf" srcId="{4D114EE4-A742-4091-B82F-8E338C567817}" destId="{2E92CD5B-F255-4333-99A8-273188164A0F}" srcOrd="0" destOrd="0" presId="urn:microsoft.com/office/officeart/2005/8/layout/vList5"/>
    <dgm:cxn modelId="{5837C61D-F22E-4473-B356-4BB87B8FB8CA}" type="presParOf" srcId="{4D114EE4-A742-4091-B82F-8E338C567817}" destId="{7DD2CFE2-5E0E-4160-B05D-999620C4F465}" srcOrd="1" destOrd="0" presId="urn:microsoft.com/office/officeart/2005/8/layout/vList5"/>
    <dgm:cxn modelId="{021A4DF9-A5A1-48B9-8DA0-06C907107969}" type="presParOf" srcId="{99F17889-6CF7-4F12-A0F3-1FBD2E265525}" destId="{171261D6-A6AC-47C9-AD00-2FA2F291878D}" srcOrd="3" destOrd="0" presId="urn:microsoft.com/office/officeart/2005/8/layout/vList5"/>
    <dgm:cxn modelId="{8BDF46D6-9296-45E4-B787-BF68CCAEAE95}" type="presParOf" srcId="{99F17889-6CF7-4F12-A0F3-1FBD2E265525}" destId="{C03172AC-3A7F-4738-B23E-710CE1888B21}" srcOrd="4" destOrd="0" presId="urn:microsoft.com/office/officeart/2005/8/layout/vList5"/>
    <dgm:cxn modelId="{9566FF5C-B0D5-41FE-B3A3-6E2DE61F95AC}" type="presParOf" srcId="{C03172AC-3A7F-4738-B23E-710CE1888B21}" destId="{9D63D820-6B87-40AC-ADCF-B82F7A28594A}" srcOrd="0" destOrd="0" presId="urn:microsoft.com/office/officeart/2005/8/layout/vList5"/>
    <dgm:cxn modelId="{83254061-2434-400D-B6DC-0F794208700B}" type="presParOf" srcId="{C03172AC-3A7F-4738-B23E-710CE1888B21}" destId="{CA602040-3558-4F76-A9D5-016977EF411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C33FF1-2792-4C8F-81C6-6029A4BD79E5}" type="doc">
      <dgm:prSet loTypeId="urn:microsoft.com/office/officeart/2005/8/layout/vList5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DA168994-2D59-477F-9584-2CCC0F56A72F}">
      <dgm:prSet phldrT="[Текст]" custT="1"/>
      <dgm:spPr/>
      <dgm:t>
        <a:bodyPr/>
        <a:lstStyle/>
        <a:p>
          <a:r>
            <a:rPr lang="ru-RU" sz="2300" dirty="0"/>
            <a:t>Расходы на обслуживание долговых обязательств</a:t>
          </a:r>
        </a:p>
      </dgm:t>
    </dgm:pt>
    <dgm:pt modelId="{01AF8D93-2181-4B89-B2AD-98219FE2F152}" type="parTrans" cxnId="{689701F8-E8C9-400B-9E1B-99509947E4FC}">
      <dgm:prSet/>
      <dgm:spPr/>
      <dgm:t>
        <a:bodyPr/>
        <a:lstStyle/>
        <a:p>
          <a:endParaRPr lang="ru-RU" sz="2400"/>
        </a:p>
      </dgm:t>
    </dgm:pt>
    <dgm:pt modelId="{404B3C41-10E7-4792-9CF2-F4DD9FFA5532}" type="sibTrans" cxnId="{689701F8-E8C9-400B-9E1B-99509947E4FC}">
      <dgm:prSet/>
      <dgm:spPr/>
      <dgm:t>
        <a:bodyPr/>
        <a:lstStyle/>
        <a:p>
          <a:endParaRPr lang="ru-RU" sz="2400"/>
        </a:p>
      </dgm:t>
    </dgm:pt>
    <dgm:pt modelId="{5003D367-397C-47DB-97C7-AEF3B66A8508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800" b="0" dirty="0">
              <a:latin typeface="+mn-lt"/>
              <a:cs typeface="Times New Roman"/>
            </a:rPr>
            <a:t>↓</a:t>
          </a:r>
          <a:r>
            <a:rPr lang="ru-RU" sz="2800" b="0" dirty="0"/>
            <a:t> на </a:t>
          </a:r>
          <a:r>
            <a:rPr lang="ru-RU" sz="2800" b="1" dirty="0"/>
            <a:t>55,4%</a:t>
          </a:r>
          <a:r>
            <a:rPr lang="ru-RU" sz="2800" b="0" dirty="0"/>
            <a:t>                               </a:t>
          </a:r>
          <a:r>
            <a:rPr lang="ru-RU" sz="2800" b="0" i="1" dirty="0">
              <a:solidFill>
                <a:schemeClr val="tx2">
                  <a:lumMod val="75000"/>
                </a:schemeClr>
              </a:solidFill>
            </a:rPr>
            <a:t>(с </a:t>
          </a:r>
          <a:r>
            <a:rPr lang="ru-RU" sz="2800" b="1" i="1" dirty="0">
              <a:solidFill>
                <a:schemeClr val="tx2">
                  <a:lumMod val="75000"/>
                </a:schemeClr>
              </a:solidFill>
            </a:rPr>
            <a:t>409,0 </a:t>
          </a:r>
          <a:r>
            <a:rPr lang="ru-RU" sz="2800" b="0" i="1" dirty="0">
              <a:solidFill>
                <a:schemeClr val="tx2">
                  <a:lumMod val="75000"/>
                </a:schemeClr>
              </a:solidFill>
            </a:rPr>
            <a:t>млн. руб.)</a:t>
          </a:r>
        </a:p>
      </dgm:t>
    </dgm:pt>
    <dgm:pt modelId="{B307D242-7B05-446C-B245-4F111F1E7A46}" type="parTrans" cxnId="{937231E6-BDDE-44AD-915A-9C45BD691F97}">
      <dgm:prSet/>
      <dgm:spPr/>
      <dgm:t>
        <a:bodyPr/>
        <a:lstStyle/>
        <a:p>
          <a:endParaRPr lang="ru-RU" sz="2400"/>
        </a:p>
      </dgm:t>
    </dgm:pt>
    <dgm:pt modelId="{635B9C5A-448B-4CEA-A1C5-1858E3C4BF90}" type="sibTrans" cxnId="{937231E6-BDDE-44AD-915A-9C45BD691F97}">
      <dgm:prSet/>
      <dgm:spPr/>
      <dgm:t>
        <a:bodyPr/>
        <a:lstStyle/>
        <a:p>
          <a:endParaRPr lang="ru-RU" sz="2400"/>
        </a:p>
      </dgm:t>
    </dgm:pt>
    <dgm:pt modelId="{99F17889-6CF7-4F12-A0F3-1FBD2E265525}" type="pres">
      <dgm:prSet presAssocID="{CCC33FF1-2792-4C8F-81C6-6029A4BD79E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DA2B48-33A8-4124-96AD-CFF623A3F27E}" type="pres">
      <dgm:prSet presAssocID="{DA168994-2D59-477F-9584-2CCC0F56A72F}" presName="linNode" presStyleCnt="0"/>
      <dgm:spPr/>
    </dgm:pt>
    <dgm:pt modelId="{385CC76B-B23D-4D89-995A-166139F7B374}" type="pres">
      <dgm:prSet presAssocID="{DA168994-2D59-477F-9584-2CCC0F56A72F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CAC694-D858-4967-923E-5698148F5964}" type="pres">
      <dgm:prSet presAssocID="{DA168994-2D59-477F-9584-2CCC0F56A72F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9701F8-E8C9-400B-9E1B-99509947E4FC}" srcId="{CCC33FF1-2792-4C8F-81C6-6029A4BD79E5}" destId="{DA168994-2D59-477F-9584-2CCC0F56A72F}" srcOrd="0" destOrd="0" parTransId="{01AF8D93-2181-4B89-B2AD-98219FE2F152}" sibTransId="{404B3C41-10E7-4792-9CF2-F4DD9FFA5532}"/>
    <dgm:cxn modelId="{937231E6-BDDE-44AD-915A-9C45BD691F97}" srcId="{DA168994-2D59-477F-9584-2CCC0F56A72F}" destId="{5003D367-397C-47DB-97C7-AEF3B66A8508}" srcOrd="0" destOrd="0" parTransId="{B307D242-7B05-446C-B245-4F111F1E7A46}" sibTransId="{635B9C5A-448B-4CEA-A1C5-1858E3C4BF90}"/>
    <dgm:cxn modelId="{90A197EB-C07F-4548-9F74-967930C46509}" type="presOf" srcId="{5003D367-397C-47DB-97C7-AEF3B66A8508}" destId="{E8CAC694-D858-4967-923E-5698148F5964}" srcOrd="0" destOrd="0" presId="urn:microsoft.com/office/officeart/2005/8/layout/vList5"/>
    <dgm:cxn modelId="{90ACA6A2-8967-44D0-B05F-AC4B6AFCD095}" type="presOf" srcId="{DA168994-2D59-477F-9584-2CCC0F56A72F}" destId="{385CC76B-B23D-4D89-995A-166139F7B374}" srcOrd="0" destOrd="0" presId="urn:microsoft.com/office/officeart/2005/8/layout/vList5"/>
    <dgm:cxn modelId="{A01401A6-3FDA-4F98-8DF9-5B59CEC9E8CA}" type="presOf" srcId="{CCC33FF1-2792-4C8F-81C6-6029A4BD79E5}" destId="{99F17889-6CF7-4F12-A0F3-1FBD2E265525}" srcOrd="0" destOrd="0" presId="urn:microsoft.com/office/officeart/2005/8/layout/vList5"/>
    <dgm:cxn modelId="{64E4F11A-B6AD-4FA5-94DF-946BFA963259}" type="presParOf" srcId="{99F17889-6CF7-4F12-A0F3-1FBD2E265525}" destId="{9EDA2B48-33A8-4124-96AD-CFF623A3F27E}" srcOrd="0" destOrd="0" presId="urn:microsoft.com/office/officeart/2005/8/layout/vList5"/>
    <dgm:cxn modelId="{DB3A3007-C41C-4901-A04C-4D9C0E52CFE0}" type="presParOf" srcId="{9EDA2B48-33A8-4124-96AD-CFF623A3F27E}" destId="{385CC76B-B23D-4D89-995A-166139F7B374}" srcOrd="0" destOrd="0" presId="urn:microsoft.com/office/officeart/2005/8/layout/vList5"/>
    <dgm:cxn modelId="{1DEF757C-59B3-4EDE-AD48-39E31BBBEE06}" type="presParOf" srcId="{9EDA2B48-33A8-4124-96AD-CFF623A3F27E}" destId="{E8CAC694-D858-4967-923E-5698148F596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CAC694-D858-4967-923E-5698148F5964}">
      <dsp:nvSpPr>
        <dsp:cNvPr id="0" name=""/>
        <dsp:cNvSpPr/>
      </dsp:nvSpPr>
      <dsp:spPr>
        <a:xfrm rot="5400000">
          <a:off x="4943576" y="-1651201"/>
          <a:ext cx="1429471" cy="5094656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/>
            <a:t>15,9</a:t>
          </a:r>
          <a:r>
            <a:rPr lang="ru-RU" sz="2800" b="1" kern="1200" dirty="0"/>
            <a:t> млрд. рублей              </a:t>
          </a:r>
          <a:r>
            <a:rPr lang="ru-RU" sz="2800" b="0" kern="1200" dirty="0">
              <a:solidFill>
                <a:schemeClr val="accent1">
                  <a:lumMod val="75000"/>
                </a:schemeClr>
              </a:solidFill>
            </a:rPr>
            <a:t>(</a:t>
          </a:r>
          <a:r>
            <a:rPr lang="ru-RU" sz="2800" b="0" kern="1200" dirty="0">
              <a:solidFill>
                <a:schemeClr val="accent1">
                  <a:lumMod val="75000"/>
                </a:schemeClr>
              </a:solidFill>
              <a:latin typeface="+mn-lt"/>
              <a:cs typeface="Times New Roman"/>
            </a:rPr>
            <a:t>↑</a:t>
          </a:r>
          <a:r>
            <a:rPr lang="ru-RU" sz="2800" b="0" kern="1200" dirty="0">
              <a:solidFill>
                <a:schemeClr val="accent1">
                  <a:lumMod val="75000"/>
                </a:schemeClr>
              </a:solidFill>
              <a:latin typeface="+mn-lt"/>
            </a:rPr>
            <a:t> </a:t>
          </a:r>
          <a:r>
            <a:rPr lang="ru-RU" sz="2800" b="0" kern="1200" dirty="0">
              <a:solidFill>
                <a:schemeClr val="accent1">
                  <a:lumMod val="75000"/>
                </a:schemeClr>
              </a:solidFill>
            </a:rPr>
            <a:t>на </a:t>
          </a:r>
          <a:r>
            <a:rPr lang="ru-RU" sz="2800" b="1" kern="1200" dirty="0">
              <a:solidFill>
                <a:schemeClr val="accent1">
                  <a:lumMod val="75000"/>
                </a:schemeClr>
              </a:solidFill>
            </a:rPr>
            <a:t>14,3</a:t>
          </a:r>
          <a:r>
            <a:rPr lang="ru-RU" sz="2800" b="1" kern="1200" dirty="0" smtClean="0">
              <a:solidFill>
                <a:schemeClr val="accent1">
                  <a:lumMod val="75000"/>
                </a:schemeClr>
              </a:solidFill>
            </a:rPr>
            <a:t>%, 2,0 </a:t>
          </a:r>
          <a:r>
            <a:rPr lang="ru-RU" sz="2800" b="0" kern="1200" dirty="0" err="1" smtClean="0">
              <a:solidFill>
                <a:schemeClr val="accent1">
                  <a:lumMod val="75000"/>
                </a:schemeClr>
              </a:solidFill>
            </a:rPr>
            <a:t>млрд.руб</a:t>
          </a:r>
          <a:r>
            <a:rPr lang="ru-RU" sz="2800" b="0" kern="1200" dirty="0" smtClean="0">
              <a:solidFill>
                <a:schemeClr val="accent1">
                  <a:lumMod val="75000"/>
                </a:schemeClr>
              </a:solidFill>
            </a:rPr>
            <a:t>.)</a:t>
          </a:r>
          <a:endParaRPr lang="ru-RU" sz="2800" b="0" kern="1200" dirty="0">
            <a:solidFill>
              <a:schemeClr val="accent1">
                <a:lumMod val="75000"/>
              </a:schemeClr>
            </a:solidFill>
          </a:endParaRPr>
        </a:p>
      </dsp:txBody>
      <dsp:txXfrm rot="5400000">
        <a:off x="4943576" y="-1651201"/>
        <a:ext cx="1429471" cy="5094656"/>
      </dsp:txXfrm>
    </dsp:sp>
    <dsp:sp modelId="{385CC76B-B23D-4D89-995A-166139F7B374}">
      <dsp:nvSpPr>
        <dsp:cNvPr id="0" name=""/>
        <dsp:cNvSpPr/>
      </dsp:nvSpPr>
      <dsp:spPr>
        <a:xfrm>
          <a:off x="1565" y="2707"/>
          <a:ext cx="3109418" cy="1786839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/>
            <a:t>Госдолг РБ</a:t>
          </a:r>
        </a:p>
      </dsp:txBody>
      <dsp:txXfrm>
        <a:off x="1565" y="2707"/>
        <a:ext cx="3109418" cy="1786839"/>
      </dsp:txXfrm>
    </dsp:sp>
    <dsp:sp modelId="{7DD2CFE2-5E0E-4160-B05D-999620C4F465}">
      <dsp:nvSpPr>
        <dsp:cNvPr id="0" name=""/>
        <dsp:cNvSpPr/>
      </dsp:nvSpPr>
      <dsp:spPr>
        <a:xfrm rot="5400000">
          <a:off x="4822660" y="215714"/>
          <a:ext cx="1656185" cy="5113187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/>
            <a:t>86,6% </a:t>
          </a:r>
          <a:r>
            <a:rPr lang="ru-RU" sz="2800" b="0" kern="1200" dirty="0"/>
            <a:t>от предельного объема госдолга РБ, уст. ст. 14 Закона о бюджете (18,3 млрд. руб.)</a:t>
          </a:r>
        </a:p>
      </dsp:txBody>
      <dsp:txXfrm rot="5400000">
        <a:off x="4822660" y="215714"/>
        <a:ext cx="1656185" cy="5113187"/>
      </dsp:txXfrm>
    </dsp:sp>
    <dsp:sp modelId="{2E92CD5B-F255-4333-99A8-273188164A0F}">
      <dsp:nvSpPr>
        <dsp:cNvPr id="0" name=""/>
        <dsp:cNvSpPr/>
      </dsp:nvSpPr>
      <dsp:spPr>
        <a:xfrm>
          <a:off x="1565" y="1878888"/>
          <a:ext cx="3092593" cy="1786839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/>
            <a:t>Объем долговых обязательств</a:t>
          </a:r>
        </a:p>
      </dsp:txBody>
      <dsp:txXfrm>
        <a:off x="1565" y="1878888"/>
        <a:ext cx="3092593" cy="1786839"/>
      </dsp:txXfrm>
    </dsp:sp>
    <dsp:sp modelId="{0425B31C-C8A8-46FA-AAC1-3AA9A5BE27EB}">
      <dsp:nvSpPr>
        <dsp:cNvPr id="0" name=""/>
        <dsp:cNvSpPr/>
      </dsp:nvSpPr>
      <dsp:spPr>
        <a:xfrm rot="5400000">
          <a:off x="4947269" y="2103726"/>
          <a:ext cx="1429471" cy="5089525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/>
            <a:t>43,4%</a:t>
          </a:r>
          <a:r>
            <a:rPr lang="ru-RU" sz="4500" b="0" kern="1200" dirty="0"/>
            <a:t> -</a:t>
          </a:r>
          <a:r>
            <a:rPr lang="ru-RU" sz="4600" b="0" kern="1200" dirty="0"/>
            <a:t> </a:t>
          </a:r>
          <a:r>
            <a:rPr lang="ru-RU" sz="4600" b="0" kern="1200" dirty="0" err="1">
              <a:solidFill>
                <a:schemeClr val="accent1">
                  <a:lumMod val="75000"/>
                </a:schemeClr>
              </a:solidFill>
              <a:latin typeface="+mn-lt"/>
              <a:cs typeface="Times New Roman"/>
            </a:rPr>
            <a:t>↓</a:t>
          </a:r>
          <a:r>
            <a:rPr lang="ru-RU" sz="4600" b="0" kern="1200" dirty="0">
              <a:solidFill>
                <a:schemeClr val="accent1">
                  <a:lumMod val="75000"/>
                </a:schemeClr>
              </a:solidFill>
              <a:latin typeface="+mn-lt"/>
              <a:cs typeface="Times New Roman"/>
            </a:rPr>
            <a:t> </a:t>
          </a:r>
          <a:r>
            <a:rPr lang="ru-RU" sz="3600" b="0" kern="1200" dirty="0">
              <a:solidFill>
                <a:schemeClr val="accent1">
                  <a:lumMod val="75000"/>
                </a:schemeClr>
              </a:solidFill>
              <a:latin typeface="+mn-lt"/>
              <a:cs typeface="Times New Roman"/>
            </a:rPr>
            <a:t>с </a:t>
          </a:r>
          <a:r>
            <a:rPr lang="ru-RU" sz="3600" b="1" kern="1200" dirty="0">
              <a:solidFill>
                <a:schemeClr val="accent1">
                  <a:lumMod val="75000"/>
                </a:schemeClr>
              </a:solidFill>
              <a:latin typeface="+mn-lt"/>
              <a:cs typeface="Times New Roman"/>
            </a:rPr>
            <a:t>49,3%</a:t>
          </a:r>
          <a:endParaRPr lang="ru-RU" sz="3600" kern="1200" dirty="0">
            <a:solidFill>
              <a:schemeClr val="accent1">
                <a:lumMod val="75000"/>
              </a:schemeClr>
            </a:solidFill>
            <a:latin typeface="+mn-lt"/>
          </a:endParaRPr>
        </a:p>
      </dsp:txBody>
      <dsp:txXfrm rot="5400000">
        <a:off x="4947269" y="2103726"/>
        <a:ext cx="1429471" cy="5089525"/>
      </dsp:txXfrm>
    </dsp:sp>
    <dsp:sp modelId="{03D24F6C-3880-4F07-8E76-7F203E497750}">
      <dsp:nvSpPr>
        <dsp:cNvPr id="0" name=""/>
        <dsp:cNvSpPr/>
      </dsp:nvSpPr>
      <dsp:spPr>
        <a:xfrm>
          <a:off x="1565" y="3755069"/>
          <a:ext cx="3115677" cy="178683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/>
            <a:t>Долговая нагрузка</a:t>
          </a:r>
        </a:p>
      </dsp:txBody>
      <dsp:txXfrm>
        <a:off x="1565" y="3755069"/>
        <a:ext cx="3115677" cy="1786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CAC694-D858-4967-923E-5698148F5964}">
      <dsp:nvSpPr>
        <dsp:cNvPr id="0" name=""/>
        <dsp:cNvSpPr/>
      </dsp:nvSpPr>
      <dsp:spPr>
        <a:xfrm rot="5400000">
          <a:off x="5251675" y="-2175683"/>
          <a:ext cx="758699" cy="5299788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/>
            <a:t>110,4%</a:t>
          </a:r>
          <a:r>
            <a:rPr lang="ru-RU" sz="2800" kern="1200" dirty="0"/>
            <a:t> к 2020 г.</a:t>
          </a:r>
        </a:p>
      </dsp:txBody>
      <dsp:txXfrm rot="5400000">
        <a:off x="5251675" y="-2175683"/>
        <a:ext cx="758699" cy="5299788"/>
      </dsp:txXfrm>
    </dsp:sp>
    <dsp:sp modelId="{385CC76B-B23D-4D89-995A-166139F7B374}">
      <dsp:nvSpPr>
        <dsp:cNvPr id="0" name=""/>
        <dsp:cNvSpPr/>
      </dsp:nvSpPr>
      <dsp:spPr>
        <a:xfrm>
          <a:off x="0" y="23"/>
          <a:ext cx="2981131" cy="948374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Расходы</a:t>
          </a:r>
        </a:p>
      </dsp:txBody>
      <dsp:txXfrm>
        <a:off x="0" y="23"/>
        <a:ext cx="2981131" cy="948374"/>
      </dsp:txXfrm>
    </dsp:sp>
    <dsp:sp modelId="{7DD2CFE2-5E0E-4160-B05D-999620C4F465}">
      <dsp:nvSpPr>
        <dsp:cNvPr id="0" name=""/>
        <dsp:cNvSpPr/>
      </dsp:nvSpPr>
      <dsp:spPr>
        <a:xfrm rot="5400000">
          <a:off x="5251675" y="-1179889"/>
          <a:ext cx="758699" cy="5299788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/>
            <a:t>2,5 млрд. рублей                    </a:t>
          </a:r>
          <a:r>
            <a:rPr lang="ru-RU" sz="2800" b="0" i="1" kern="1200" dirty="0">
              <a:solidFill>
                <a:schemeClr val="tx2">
                  <a:lumMod val="75000"/>
                </a:schemeClr>
              </a:solidFill>
            </a:rPr>
            <a:t>(</a:t>
          </a:r>
          <a:r>
            <a:rPr lang="ru-RU" sz="2800" b="0" i="1" kern="1200" dirty="0">
              <a:solidFill>
                <a:schemeClr val="tx2">
                  <a:lumMod val="75000"/>
                </a:schemeClr>
              </a:solidFill>
              <a:latin typeface="+mn-lt"/>
              <a:cs typeface="Times New Roman"/>
            </a:rPr>
            <a:t>↑</a:t>
          </a:r>
          <a:r>
            <a:rPr lang="ru-RU" sz="2800" b="0" i="1" kern="1200" dirty="0">
              <a:solidFill>
                <a:schemeClr val="tx2">
                  <a:lumMod val="75000"/>
                </a:schemeClr>
              </a:solidFill>
            </a:rPr>
            <a:t> с </a:t>
          </a:r>
          <a:r>
            <a:rPr lang="ru-RU" sz="2800" b="1" i="1" kern="1200" dirty="0">
              <a:solidFill>
                <a:schemeClr val="tx2">
                  <a:lumMod val="75000"/>
                </a:schemeClr>
              </a:solidFill>
            </a:rPr>
            <a:t>2,0 </a:t>
          </a:r>
          <a:r>
            <a:rPr lang="ru-RU" sz="2800" b="0" i="1" kern="1200" dirty="0">
              <a:solidFill>
                <a:schemeClr val="tx2">
                  <a:lumMod val="75000"/>
                </a:schemeClr>
              </a:solidFill>
            </a:rPr>
            <a:t>млрд. рублей)</a:t>
          </a:r>
        </a:p>
      </dsp:txBody>
      <dsp:txXfrm rot="5400000">
        <a:off x="5251675" y="-1179889"/>
        <a:ext cx="758699" cy="5299788"/>
      </dsp:txXfrm>
    </dsp:sp>
    <dsp:sp modelId="{2E92CD5B-F255-4333-99A8-273188164A0F}">
      <dsp:nvSpPr>
        <dsp:cNvPr id="0" name=""/>
        <dsp:cNvSpPr/>
      </dsp:nvSpPr>
      <dsp:spPr>
        <a:xfrm>
          <a:off x="0" y="995817"/>
          <a:ext cx="2981131" cy="948374"/>
        </a:xfrm>
        <a:prstGeom prst="roundRect">
          <a:avLst/>
        </a:prstGeom>
        <a:solidFill>
          <a:schemeClr val="accent1">
            <a:shade val="50000"/>
            <a:hueOff val="361437"/>
            <a:satOff val="-7560"/>
            <a:lumOff val="420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Неиспользованный остаток средств</a:t>
          </a:r>
        </a:p>
      </dsp:txBody>
      <dsp:txXfrm>
        <a:off x="0" y="995817"/>
        <a:ext cx="2981131" cy="94837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CAC694-D858-4967-923E-5698148F5964}">
      <dsp:nvSpPr>
        <dsp:cNvPr id="0" name=""/>
        <dsp:cNvSpPr/>
      </dsp:nvSpPr>
      <dsp:spPr>
        <a:xfrm rot="5400000">
          <a:off x="5357382" y="-2275505"/>
          <a:ext cx="629648" cy="5338547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/>
            <a:t>1,0 млрд. руб.</a:t>
          </a:r>
          <a:endParaRPr lang="ru-RU" sz="2800" kern="1200" dirty="0"/>
        </a:p>
      </dsp:txBody>
      <dsp:txXfrm rot="5400000">
        <a:off x="5357382" y="-2275505"/>
        <a:ext cx="629648" cy="5338547"/>
      </dsp:txXfrm>
    </dsp:sp>
    <dsp:sp modelId="{385CC76B-B23D-4D89-995A-166139F7B374}">
      <dsp:nvSpPr>
        <dsp:cNvPr id="0" name=""/>
        <dsp:cNvSpPr/>
      </dsp:nvSpPr>
      <dsp:spPr>
        <a:xfrm>
          <a:off x="0" y="237"/>
          <a:ext cx="3002932" cy="78706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Первоначальный план</a:t>
          </a:r>
        </a:p>
      </dsp:txBody>
      <dsp:txXfrm>
        <a:off x="0" y="237"/>
        <a:ext cx="3002932" cy="787060"/>
      </dsp:txXfrm>
    </dsp:sp>
    <dsp:sp modelId="{7DD2CFE2-5E0E-4160-B05D-999620C4F465}">
      <dsp:nvSpPr>
        <dsp:cNvPr id="0" name=""/>
        <dsp:cNvSpPr/>
      </dsp:nvSpPr>
      <dsp:spPr>
        <a:xfrm rot="5400000">
          <a:off x="5357382" y="-1449092"/>
          <a:ext cx="629648" cy="5338547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/>
            <a:t>886,3 млн. руб.                          </a:t>
          </a:r>
          <a:r>
            <a:rPr lang="ru-RU" sz="2400" b="0" i="1" kern="1200" dirty="0">
              <a:solidFill>
                <a:schemeClr val="tx2">
                  <a:lumMod val="75000"/>
                </a:schemeClr>
              </a:solidFill>
            </a:rPr>
            <a:t>(</a:t>
          </a:r>
          <a:r>
            <a:rPr lang="ru-RU" sz="2400" b="1" i="1" kern="1200" dirty="0">
              <a:solidFill>
                <a:schemeClr val="tx2">
                  <a:lumMod val="75000"/>
                </a:schemeClr>
              </a:solidFill>
            </a:rPr>
            <a:t>88,0%</a:t>
          </a:r>
          <a:r>
            <a:rPr lang="ru-RU" sz="2400" b="0" i="1" kern="1200" dirty="0">
              <a:solidFill>
                <a:schemeClr val="tx2">
                  <a:lumMod val="75000"/>
                </a:schemeClr>
              </a:solidFill>
            </a:rPr>
            <a:t> к первоначальному плану)</a:t>
          </a:r>
        </a:p>
      </dsp:txBody>
      <dsp:txXfrm rot="5400000">
        <a:off x="5357382" y="-1449092"/>
        <a:ext cx="629648" cy="5338547"/>
      </dsp:txXfrm>
    </dsp:sp>
    <dsp:sp modelId="{2E92CD5B-F255-4333-99A8-273188164A0F}">
      <dsp:nvSpPr>
        <dsp:cNvPr id="0" name=""/>
        <dsp:cNvSpPr/>
      </dsp:nvSpPr>
      <dsp:spPr>
        <a:xfrm>
          <a:off x="0" y="826650"/>
          <a:ext cx="3002932" cy="787060"/>
        </a:xfrm>
        <a:prstGeom prst="roundRect">
          <a:avLst/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Измененный план</a:t>
          </a:r>
        </a:p>
      </dsp:txBody>
      <dsp:txXfrm>
        <a:off x="0" y="826650"/>
        <a:ext cx="3002932" cy="787060"/>
      </dsp:txXfrm>
    </dsp:sp>
    <dsp:sp modelId="{CA602040-3558-4F76-A9D5-016977EF411A}">
      <dsp:nvSpPr>
        <dsp:cNvPr id="0" name=""/>
        <dsp:cNvSpPr/>
      </dsp:nvSpPr>
      <dsp:spPr>
        <a:xfrm rot="5400000">
          <a:off x="5122000" y="-553980"/>
          <a:ext cx="1010994" cy="5425083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/>
            <a:t>182,3 млн. руб.                                          </a:t>
          </a:r>
          <a:r>
            <a:rPr lang="ru-RU" sz="2300" b="0" i="1" kern="1200" dirty="0">
              <a:solidFill>
                <a:schemeClr val="tx2">
                  <a:lumMod val="75000"/>
                </a:schemeClr>
              </a:solidFill>
            </a:rPr>
            <a:t>(</a:t>
          </a:r>
          <a:r>
            <a:rPr lang="ru-RU" sz="2300" b="1" i="1" kern="1200" dirty="0">
              <a:solidFill>
                <a:schemeClr val="tx2">
                  <a:lumMod val="75000"/>
                </a:schemeClr>
              </a:solidFill>
            </a:rPr>
            <a:t>18,1%</a:t>
          </a:r>
          <a:r>
            <a:rPr lang="ru-RU" sz="2300" b="0" i="1" kern="1200" dirty="0">
              <a:solidFill>
                <a:schemeClr val="tx2">
                  <a:lumMod val="75000"/>
                </a:schemeClr>
              </a:solidFill>
            </a:rPr>
            <a:t> к первонач.плану, </a:t>
          </a:r>
          <a:r>
            <a:rPr lang="ru-RU" sz="2300" b="1" i="1" kern="1200" dirty="0">
              <a:solidFill>
                <a:schemeClr val="tx2">
                  <a:lumMod val="75000"/>
                </a:schemeClr>
              </a:solidFill>
            </a:rPr>
            <a:t>20,6%</a:t>
          </a:r>
          <a:r>
            <a:rPr lang="ru-RU" sz="2300" b="0" i="1" kern="1200" dirty="0">
              <a:solidFill>
                <a:schemeClr val="tx2">
                  <a:lumMod val="75000"/>
                </a:schemeClr>
              </a:solidFill>
            </a:rPr>
            <a:t> - к </a:t>
          </a:r>
          <a:r>
            <a:rPr lang="ru-RU" sz="2300" b="0" i="1" kern="1200" dirty="0" err="1">
              <a:solidFill>
                <a:schemeClr val="tx2">
                  <a:lumMod val="75000"/>
                </a:schemeClr>
              </a:solidFill>
            </a:rPr>
            <a:t>уточн</a:t>
          </a:r>
          <a:r>
            <a:rPr lang="ru-RU" sz="2300" b="0" i="1" kern="1200" dirty="0">
              <a:solidFill>
                <a:schemeClr val="tx2">
                  <a:lumMod val="75000"/>
                </a:schemeClr>
              </a:solidFill>
            </a:rPr>
            <a:t>. </a:t>
          </a:r>
          <a:r>
            <a:rPr lang="ru-RU" sz="2300" b="0" i="1" kern="1200" dirty="0" smtClean="0">
              <a:solidFill>
                <a:schemeClr val="tx2">
                  <a:lumMod val="75000"/>
                </a:schemeClr>
              </a:solidFill>
            </a:rPr>
            <a:t>прогнозу)</a:t>
          </a:r>
          <a:endParaRPr lang="ru-RU" sz="2300" b="0" i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5122000" y="-553980"/>
        <a:ext cx="1010994" cy="5425083"/>
      </dsp:txXfrm>
    </dsp:sp>
    <dsp:sp modelId="{9D63D820-6B87-40AC-ADCF-B82F7A28594A}">
      <dsp:nvSpPr>
        <dsp:cNvPr id="0" name=""/>
        <dsp:cNvSpPr/>
      </dsp:nvSpPr>
      <dsp:spPr>
        <a:xfrm>
          <a:off x="0" y="1765031"/>
          <a:ext cx="2914956" cy="78706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Кассовое исполнение</a:t>
          </a:r>
        </a:p>
      </dsp:txBody>
      <dsp:txXfrm>
        <a:off x="0" y="1765031"/>
        <a:ext cx="2914956" cy="7870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CAC694-D858-4967-923E-5698148F5964}">
      <dsp:nvSpPr>
        <dsp:cNvPr id="0" name=""/>
        <dsp:cNvSpPr/>
      </dsp:nvSpPr>
      <dsp:spPr>
        <a:xfrm rot="5400000">
          <a:off x="5166207" y="-2068303"/>
          <a:ext cx="929636" cy="5299788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0" kern="1200" dirty="0">
              <a:latin typeface="+mn-lt"/>
              <a:cs typeface="Times New Roman"/>
            </a:rPr>
            <a:t>↓</a:t>
          </a:r>
          <a:r>
            <a:rPr lang="ru-RU" sz="2800" b="0" kern="1200" dirty="0"/>
            <a:t> на </a:t>
          </a:r>
          <a:r>
            <a:rPr lang="ru-RU" sz="2800" b="1" kern="1200" dirty="0"/>
            <a:t>55,4%</a:t>
          </a:r>
          <a:r>
            <a:rPr lang="ru-RU" sz="2800" b="0" kern="1200" dirty="0"/>
            <a:t>                               </a:t>
          </a:r>
          <a:r>
            <a:rPr lang="ru-RU" sz="2800" b="0" i="1" kern="1200" dirty="0">
              <a:solidFill>
                <a:schemeClr val="tx2">
                  <a:lumMod val="75000"/>
                </a:schemeClr>
              </a:solidFill>
            </a:rPr>
            <a:t>(с </a:t>
          </a:r>
          <a:r>
            <a:rPr lang="ru-RU" sz="2800" b="1" i="1" kern="1200" dirty="0">
              <a:solidFill>
                <a:schemeClr val="tx2">
                  <a:lumMod val="75000"/>
                </a:schemeClr>
              </a:solidFill>
            </a:rPr>
            <a:t>409,0 </a:t>
          </a:r>
          <a:r>
            <a:rPr lang="ru-RU" sz="2800" b="0" i="1" kern="1200" dirty="0">
              <a:solidFill>
                <a:schemeClr val="tx2">
                  <a:lumMod val="75000"/>
                </a:schemeClr>
              </a:solidFill>
            </a:rPr>
            <a:t>млн. руб.)</a:t>
          </a:r>
        </a:p>
      </dsp:txBody>
      <dsp:txXfrm rot="5400000">
        <a:off x="5166207" y="-2068303"/>
        <a:ext cx="929636" cy="5299788"/>
      </dsp:txXfrm>
    </dsp:sp>
    <dsp:sp modelId="{385CC76B-B23D-4D89-995A-166139F7B374}">
      <dsp:nvSpPr>
        <dsp:cNvPr id="0" name=""/>
        <dsp:cNvSpPr/>
      </dsp:nvSpPr>
      <dsp:spPr>
        <a:xfrm>
          <a:off x="0" y="567"/>
          <a:ext cx="2981131" cy="1162045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Расходы на обслуживание долговых обязательств</a:t>
          </a:r>
        </a:p>
      </dsp:txBody>
      <dsp:txXfrm>
        <a:off x="0" y="567"/>
        <a:ext cx="2981131" cy="1162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91795-C698-47BD-ACA5-950E59D134DC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59F6-38C5-4A8B-82CB-472D6173EB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810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359F6-38C5-4A8B-82CB-472D6173EB38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858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30.06.2022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700808"/>
            <a:ext cx="6296122" cy="2016224"/>
          </a:xfrm>
        </p:spPr>
        <p:txBody>
          <a:bodyPr/>
          <a:lstStyle/>
          <a:p>
            <a:pPr algn="ctr"/>
            <a:r>
              <a:rPr lang="ru-RU" sz="3200" b="1" dirty="0">
                <a:latin typeface="+mn-lt"/>
                <a:cs typeface="Arial" pitchFamily="34" charset="0"/>
              </a:rPr>
              <a:t>Внешняя проверка годового отчета об исполнении республиканского бюджета за 2021 год</a:t>
            </a:r>
          </a:p>
        </p:txBody>
      </p:sp>
      <p:sp>
        <p:nvSpPr>
          <p:cNvPr id="6" name="Прямоугольный треугольник 5"/>
          <p:cNvSpPr/>
          <p:nvPr/>
        </p:nvSpPr>
        <p:spPr>
          <a:xfrm>
            <a:off x="0" y="0"/>
            <a:ext cx="1979712" cy="6858000"/>
          </a:xfrm>
          <a:prstGeom prst="rtTriangle">
            <a:avLst/>
          </a:prstGeom>
          <a:gradFill flip="none" rotWithShape="1">
            <a:gsLst>
              <a:gs pos="0">
                <a:schemeClr val="tx2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0" y="0"/>
            <a:ext cx="1979712" cy="2420888"/>
          </a:xfrm>
          <a:prstGeom prst="triangle">
            <a:avLst>
              <a:gd name="adj" fmla="val 64397"/>
            </a:avLst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6165304"/>
            <a:ext cx="2230016" cy="51318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Улан-Удэ</a:t>
            </a:r>
          </a:p>
          <a:p>
            <a:pPr algn="ctr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2022 год</a:t>
            </a:r>
          </a:p>
        </p:txBody>
      </p:sp>
      <p:pic>
        <p:nvPicPr>
          <p:cNvPr id="4" name="Рисунок 3" descr="log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16632"/>
            <a:ext cx="880592" cy="11430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59722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7620000" cy="1143000"/>
          </a:xfrm>
        </p:spPr>
        <p:txBody>
          <a:bodyPr/>
          <a:lstStyle/>
          <a:p>
            <a:pPr algn="ctr"/>
            <a:r>
              <a:rPr lang="ru-RU" dirty="0">
                <a:latin typeface="+mn-lt"/>
              </a:rPr>
              <a:t>СПАСИБО ЗА ВНИМАНИЕ!</a:t>
            </a:r>
          </a:p>
        </p:txBody>
      </p:sp>
    </p:spTree>
    <p:extLst>
      <p:ext uri="{BB962C8B-B14F-4D97-AF65-F5344CB8AC3E}">
        <p14:creationId xmlns="" xmlns:p14="http://schemas.microsoft.com/office/powerpoint/2010/main" val="2830234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460432" cy="908720"/>
          </a:xfrm>
        </p:spPr>
        <p:txBody>
          <a:bodyPr/>
          <a:lstStyle/>
          <a:p>
            <a:pPr algn="ctr"/>
            <a:r>
              <a:rPr lang="ru-RU" sz="2800" b="1" dirty="0">
                <a:latin typeface="+mn-lt"/>
              </a:rPr>
              <a:t>Основные параметры республиканского бюджета за </a:t>
            </a:r>
            <a:r>
              <a:rPr lang="ru-RU" sz="2800" b="1" dirty="0" smtClean="0">
                <a:latin typeface="+mn-lt"/>
              </a:rPr>
              <a:t>2021 год, </a:t>
            </a:r>
            <a:r>
              <a:rPr lang="ru-RU" sz="2800" b="1" dirty="0">
                <a:latin typeface="+mn-lt"/>
              </a:rPr>
              <a:t>млрд. руб.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97CC1035-7000-3E95-820B-F0E155AD0743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003490495"/>
              </p:ext>
            </p:extLst>
          </p:nvPr>
        </p:nvGraphicFramePr>
        <p:xfrm>
          <a:off x="359532" y="4005064"/>
          <a:ext cx="762000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="" xmlns:a16="http://schemas.microsoft.com/office/drawing/2014/main" id="{7D3413E6-AC49-5CCE-44F1-F7A27009607E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012024925"/>
              </p:ext>
            </p:extLst>
          </p:nvPr>
        </p:nvGraphicFramePr>
        <p:xfrm>
          <a:off x="251520" y="1259632"/>
          <a:ext cx="762000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олилиния: фигура 9">
            <a:extLst>
              <a:ext uri="{FF2B5EF4-FFF2-40B4-BE49-F238E27FC236}">
                <a16:creationId xmlns="" xmlns:a16="http://schemas.microsoft.com/office/drawing/2014/main" id="{70542AD9-0DAD-E452-B9D7-B70A2B1BB463}"/>
              </a:ext>
            </a:extLst>
          </p:cNvPr>
          <p:cNvSpPr/>
          <p:nvPr/>
        </p:nvSpPr>
        <p:spPr>
          <a:xfrm>
            <a:off x="1657616" y="3933056"/>
            <a:ext cx="754144" cy="226495"/>
          </a:xfrm>
          <a:custGeom>
            <a:avLst/>
            <a:gdLst>
              <a:gd name="connsiteX0" fmla="*/ 0 w 754144"/>
              <a:gd name="connsiteY0" fmla="*/ 226495 h 226495"/>
              <a:gd name="connsiteX1" fmla="*/ 188536 w 754144"/>
              <a:gd name="connsiteY1" fmla="*/ 37959 h 226495"/>
              <a:gd name="connsiteX2" fmla="*/ 367645 w 754144"/>
              <a:gd name="connsiteY2" fmla="*/ 113373 h 226495"/>
              <a:gd name="connsiteX3" fmla="*/ 565608 w 754144"/>
              <a:gd name="connsiteY3" fmla="*/ 252 h 226495"/>
              <a:gd name="connsiteX4" fmla="*/ 754144 w 754144"/>
              <a:gd name="connsiteY4" fmla="*/ 151081 h 226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4144" h="226495">
                <a:moveTo>
                  <a:pt x="0" y="226495"/>
                </a:moveTo>
                <a:cubicBezTo>
                  <a:pt x="63631" y="141654"/>
                  <a:pt x="127262" y="56813"/>
                  <a:pt x="188536" y="37959"/>
                </a:cubicBezTo>
                <a:cubicBezTo>
                  <a:pt x="249810" y="19105"/>
                  <a:pt x="304800" y="119657"/>
                  <a:pt x="367645" y="113373"/>
                </a:cubicBezTo>
                <a:cubicBezTo>
                  <a:pt x="430490" y="107089"/>
                  <a:pt x="501192" y="-6033"/>
                  <a:pt x="565608" y="252"/>
                </a:cubicBezTo>
                <a:cubicBezTo>
                  <a:pt x="630024" y="6537"/>
                  <a:pt x="683443" y="122801"/>
                  <a:pt x="754144" y="151081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: фигура 10">
            <a:extLst>
              <a:ext uri="{FF2B5EF4-FFF2-40B4-BE49-F238E27FC236}">
                <a16:creationId xmlns="" xmlns:a16="http://schemas.microsoft.com/office/drawing/2014/main" id="{495AC3EC-F104-E5AA-FBB5-F487F540F213}"/>
              </a:ext>
            </a:extLst>
          </p:cNvPr>
          <p:cNvSpPr/>
          <p:nvPr/>
        </p:nvSpPr>
        <p:spPr>
          <a:xfrm>
            <a:off x="3996941" y="3933056"/>
            <a:ext cx="754144" cy="226495"/>
          </a:xfrm>
          <a:custGeom>
            <a:avLst/>
            <a:gdLst>
              <a:gd name="connsiteX0" fmla="*/ 0 w 754144"/>
              <a:gd name="connsiteY0" fmla="*/ 226495 h 226495"/>
              <a:gd name="connsiteX1" fmla="*/ 188536 w 754144"/>
              <a:gd name="connsiteY1" fmla="*/ 37959 h 226495"/>
              <a:gd name="connsiteX2" fmla="*/ 367645 w 754144"/>
              <a:gd name="connsiteY2" fmla="*/ 113373 h 226495"/>
              <a:gd name="connsiteX3" fmla="*/ 565608 w 754144"/>
              <a:gd name="connsiteY3" fmla="*/ 252 h 226495"/>
              <a:gd name="connsiteX4" fmla="*/ 754144 w 754144"/>
              <a:gd name="connsiteY4" fmla="*/ 151081 h 226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4144" h="226495">
                <a:moveTo>
                  <a:pt x="0" y="226495"/>
                </a:moveTo>
                <a:cubicBezTo>
                  <a:pt x="63631" y="141654"/>
                  <a:pt x="127262" y="56813"/>
                  <a:pt x="188536" y="37959"/>
                </a:cubicBezTo>
                <a:cubicBezTo>
                  <a:pt x="249810" y="19105"/>
                  <a:pt x="304800" y="119657"/>
                  <a:pt x="367645" y="113373"/>
                </a:cubicBezTo>
                <a:cubicBezTo>
                  <a:pt x="430490" y="107089"/>
                  <a:pt x="501192" y="-6033"/>
                  <a:pt x="565608" y="252"/>
                </a:cubicBezTo>
                <a:cubicBezTo>
                  <a:pt x="630024" y="6537"/>
                  <a:pt x="683443" y="122801"/>
                  <a:pt x="754144" y="151081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7196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460432" cy="764704"/>
          </a:xfrm>
        </p:spPr>
        <p:txBody>
          <a:bodyPr/>
          <a:lstStyle/>
          <a:p>
            <a:pPr algn="ctr"/>
            <a:r>
              <a:rPr lang="ru-RU" sz="3200" b="1" dirty="0">
                <a:latin typeface="+mn-lt"/>
              </a:rPr>
              <a:t>Государственный долг РБ за 2021 год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3095854659"/>
              </p:ext>
            </p:extLst>
          </p:nvPr>
        </p:nvGraphicFramePr>
        <p:xfrm>
          <a:off x="179512" y="980728"/>
          <a:ext cx="820891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267750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460432" cy="836712"/>
          </a:xfrm>
        </p:spPr>
        <p:txBody>
          <a:bodyPr/>
          <a:lstStyle/>
          <a:p>
            <a:pPr algn="ctr"/>
            <a:r>
              <a:rPr lang="ru-RU" sz="2800" b="1" dirty="0">
                <a:latin typeface="+mn-lt"/>
              </a:rPr>
              <a:t>Основные параметры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республиканского бюджета за 2021 г., млрд. руб.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1889270288"/>
              </p:ext>
            </p:extLst>
          </p:nvPr>
        </p:nvGraphicFramePr>
        <p:xfrm>
          <a:off x="323528" y="1484784"/>
          <a:ext cx="7992888" cy="4424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flipV="1">
            <a:off x="1475656" y="1844824"/>
            <a:ext cx="936104" cy="43204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59632" y="1628800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+12,3 %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3563888" y="1844824"/>
            <a:ext cx="936104" cy="43204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75856" y="1628800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+10,4 %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5796136" y="4005064"/>
            <a:ext cx="936104" cy="43204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08104" y="3789040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+14,3 %</a:t>
            </a:r>
          </a:p>
        </p:txBody>
      </p:sp>
    </p:spTree>
    <p:extLst>
      <p:ext uri="{BB962C8B-B14F-4D97-AF65-F5344CB8AC3E}">
        <p14:creationId xmlns="" xmlns:p14="http://schemas.microsoft.com/office/powerpoint/2010/main" val="3682531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-4528"/>
            <a:ext cx="8460432" cy="1015663"/>
          </a:xfrm>
        </p:spPr>
        <p:txBody>
          <a:bodyPr/>
          <a:lstStyle/>
          <a:p>
            <a:pPr algn="ctr"/>
            <a:r>
              <a:rPr lang="ru-RU" sz="2800" b="1" dirty="0">
                <a:latin typeface="+mn-lt"/>
              </a:rPr>
              <a:t>Доходы республиканского бюджета за 2021 год,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млрд. руб.</a:t>
            </a:r>
            <a:endParaRPr lang="ru-RU" sz="2800" i="1" dirty="0">
              <a:latin typeface="+mn-lt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4276544609"/>
              </p:ext>
            </p:extLst>
          </p:nvPr>
        </p:nvGraphicFramePr>
        <p:xfrm>
          <a:off x="3491880" y="1556792"/>
          <a:ext cx="482453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2440319347"/>
              </p:ext>
            </p:extLst>
          </p:nvPr>
        </p:nvGraphicFramePr>
        <p:xfrm>
          <a:off x="0" y="1556792"/>
          <a:ext cx="377991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51520" y="5259502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Прирост собственных налоговых доходов в 2021 г. превысил </a:t>
            </a:r>
            <a:r>
              <a:rPr lang="ru-RU" sz="2000" b="1" dirty="0"/>
              <a:t>8,0 млрд. рублей</a:t>
            </a:r>
            <a:r>
              <a:rPr lang="ru-RU" sz="2000" dirty="0"/>
              <a:t>, что позволило завершить год  по указанному критерию с результатом в </a:t>
            </a:r>
            <a:r>
              <a:rPr lang="ru-RU" sz="2000" b="1" dirty="0"/>
              <a:t>35,4 млрд. рублей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023914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8460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структуры доходной части республиканского бюджета за 2016-2021 годы </a:t>
            </a: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179512" y="692696"/>
          <a:ext cx="8280920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3108611352"/>
              </p:ext>
            </p:extLst>
          </p:nvPr>
        </p:nvGraphicFramePr>
        <p:xfrm>
          <a:off x="179512" y="692696"/>
          <a:ext cx="8208912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-1" y="0"/>
            <a:ext cx="84604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Динамика изменения объемов поступлений в разрезе собственных налоговых и неналоговых доходов в 2019-2021 гг.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764704"/>
            <a:ext cx="8460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cap="all" dirty="0">
                <a:solidFill>
                  <a:schemeClr val="accent4">
                    <a:lumMod val="75000"/>
                  </a:schemeClr>
                </a:solidFill>
              </a:rPr>
              <a:t>Налоговые доходы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683568" y="620688"/>
            <a:ext cx="914393" cy="25850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100" b="1" i="1" dirty="0"/>
              <a:t>млрд. руб., </a:t>
            </a:r>
          </a:p>
          <a:p>
            <a:r>
              <a:rPr lang="ru-RU" b="1" i="1" dirty="0"/>
              <a:t>% к пред. году</a:t>
            </a:r>
            <a:endParaRPr lang="ru-RU" sz="11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3429000"/>
            <a:ext cx="8460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cap="all" dirty="0" err="1">
                <a:solidFill>
                  <a:schemeClr val="accent4">
                    <a:lumMod val="75000"/>
                  </a:schemeClr>
                </a:solidFill>
              </a:rPr>
              <a:t>неНалоговые</a:t>
            </a:r>
            <a:r>
              <a:rPr lang="ru-RU" b="1" u="sng" cap="all" dirty="0">
                <a:solidFill>
                  <a:schemeClr val="accent4">
                    <a:lumMod val="75000"/>
                  </a:schemeClr>
                </a:solidFill>
              </a:rPr>
              <a:t> доходы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="" xmlns:p14="http://schemas.microsoft.com/office/powerpoint/2010/main" val="29494703"/>
              </p:ext>
            </p:extLst>
          </p:nvPr>
        </p:nvGraphicFramePr>
        <p:xfrm>
          <a:off x="0" y="3140968"/>
          <a:ext cx="8436421" cy="371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755576" y="3501008"/>
            <a:ext cx="914393" cy="25850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i="1" dirty="0"/>
              <a:t>м</a:t>
            </a:r>
            <a:r>
              <a:rPr lang="ru-RU" sz="1100" b="1" i="1" dirty="0"/>
              <a:t>лн. руб.,</a:t>
            </a:r>
          </a:p>
          <a:p>
            <a:r>
              <a:rPr lang="ru-RU" b="1" i="1" dirty="0"/>
              <a:t>% к пред. году</a:t>
            </a:r>
            <a:endParaRPr lang="ru-RU" sz="1100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5715"/>
            <a:ext cx="8460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Динамика и структура безвозмездных поступлений из ФБ </a:t>
            </a:r>
          </a:p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за 2016-2021 годы, млрд.руб.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836712"/>
          <a:ext cx="8388424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023914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460432" cy="692696"/>
          </a:xfrm>
        </p:spPr>
        <p:txBody>
          <a:bodyPr/>
          <a:lstStyle/>
          <a:p>
            <a:pPr algn="ctr"/>
            <a:r>
              <a:rPr lang="ru-RU" sz="2800" b="1" dirty="0">
                <a:latin typeface="+mn-lt"/>
              </a:rPr>
              <a:t>Расходы республиканского бюджета за 2021 г.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3198224842"/>
              </p:ext>
            </p:extLst>
          </p:nvPr>
        </p:nvGraphicFramePr>
        <p:xfrm>
          <a:off x="107504" y="692696"/>
          <a:ext cx="8280920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="" xmlns:p14="http://schemas.microsoft.com/office/powerpoint/2010/main" val="1629277753"/>
              </p:ext>
            </p:extLst>
          </p:nvPr>
        </p:nvGraphicFramePr>
        <p:xfrm>
          <a:off x="118952" y="2924944"/>
          <a:ext cx="8341480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2564904"/>
            <a:ext cx="8460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</a:rPr>
              <a:t>РАСХОДЫ НА ОБСЛУЖИВАНИЕ ГОСДОЛГА РБ:</a:t>
            </a: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="" xmlns:p14="http://schemas.microsoft.com/office/powerpoint/2010/main" val="35035316"/>
              </p:ext>
            </p:extLst>
          </p:nvPr>
        </p:nvGraphicFramePr>
        <p:xfrm>
          <a:off x="107504" y="5583713"/>
          <a:ext cx="8280920" cy="1163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="" xmlns:p14="http://schemas.microsoft.com/office/powerpoint/2010/main" val="1674882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705</TotalTime>
  <Words>478</Words>
  <Application>Microsoft Office PowerPoint</Application>
  <PresentationFormat>Экран (4:3)</PresentationFormat>
  <Paragraphs>122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Соседство</vt:lpstr>
      <vt:lpstr>Внешняя проверка годового отчета об исполнении республиканского бюджета за 2021 год</vt:lpstr>
      <vt:lpstr>Основные параметры республиканского бюджета за 2021 год, млрд. руб.</vt:lpstr>
      <vt:lpstr>Государственный долг РБ за 2021 год</vt:lpstr>
      <vt:lpstr>Основные параметры  республиканского бюджета за 2021 г., млрд. руб.</vt:lpstr>
      <vt:lpstr>Доходы республиканского бюджета за 2021 год,  млрд. руб.</vt:lpstr>
      <vt:lpstr>Слайд 6</vt:lpstr>
      <vt:lpstr>Слайд 7</vt:lpstr>
      <vt:lpstr>Слайд 8</vt:lpstr>
      <vt:lpstr>Расходы республиканского бюджета за 2021 г.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Внешняя проверка годового отчета об исполнении республиканского бюджета за 2021 год</dc:title>
  <dc:creator>Надежда Вячеславовна Латынина</dc:creator>
  <cp:lastModifiedBy>DorzhievaIZ</cp:lastModifiedBy>
  <cp:revision>105</cp:revision>
  <dcterms:created xsi:type="dcterms:W3CDTF">2022-06-15T02:02:21Z</dcterms:created>
  <dcterms:modified xsi:type="dcterms:W3CDTF">2022-06-30T03:04:11Z</dcterms:modified>
</cp:coreProperties>
</file>