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Default Extension="xlsx" ContentType="application/vnd.openxmlformats-officedocument.spreadsheetml.sheet"/>
  <Override PartName="/ppt/charts/chart3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60" r:id="rId5"/>
    <p:sldId id="261" r:id="rId6"/>
    <p:sldId id="262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45" autoAdjust="0"/>
  </p:normalViewPr>
  <p:slideViewPr>
    <p:cSldViewPr>
      <p:cViewPr>
        <p:scale>
          <a:sx n="100" d="100"/>
          <a:sy n="100" d="100"/>
        </p:scale>
        <p:origin x="-29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8"/>
  <c:chart>
    <c:title>
      <c:tx>
        <c:rich>
          <a:bodyPr/>
          <a:lstStyle/>
          <a:p>
            <a:pPr>
              <a:defRPr/>
            </a:pPr>
            <a:r>
              <a:rPr lang="ru-RU"/>
              <a:t>64 мероприятия, из них: </a:t>
            </a:r>
          </a:p>
          <a:p>
            <a:pPr>
              <a:defRPr/>
            </a:pPr>
            <a:r>
              <a:rPr lang="ru-RU"/>
              <a:t>7 - на основании поручений НХ РБ, 3 - по предложению Главы РБ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64 мероприятия, из них: 7 - на основании поручений НХ РБ, 3 - по предложению Главы РБ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dLblPos val="ctr"/>
            <c:showVal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Контрольные мероприятия</c:v>
                </c:pt>
                <c:pt idx="1">
                  <c:v>Экспертно-аналитические мероприятия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22</c:v>
                </c:pt>
                <c:pt idx="1">
                  <c:v>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00A-47EA-8C46-6A39CEBCA4CE}"/>
            </c:ext>
          </c:extLst>
        </c:ser>
        <c:dLbls>
          <c:showVal val="1"/>
        </c:dLbls>
        <c:firstSliceAng val="0"/>
      </c:pieChart>
    </c:plotArea>
    <c:legend>
      <c:legendPos val="r"/>
      <c:layout>
        <c:manualLayout>
          <c:xMode val="edge"/>
          <c:yMode val="edge"/>
          <c:x val="0.6191263885242615"/>
          <c:y val="0.27095601158424992"/>
          <c:w val="0.37713214308541482"/>
          <c:h val="0.72904398841575135"/>
        </c:manualLayout>
      </c:layout>
    </c:legend>
    <c:plotVisOnly val="1"/>
    <c:dispBlanksAs val="zero"/>
  </c:chart>
  <c:txPr>
    <a:bodyPr/>
    <a:lstStyle/>
    <a:p>
      <a:pPr>
        <a:defRPr sz="16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8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132 организации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dLblPos val="ctr"/>
            <c:showVal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Объекты контрольных мероприятий</c:v>
                </c:pt>
                <c:pt idx="1">
                  <c:v>Объекты экспертно-аналитических мероприятий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50</c:v>
                </c:pt>
                <c:pt idx="1">
                  <c:v>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92A-4319-AA98-4A56752A7952}"/>
            </c:ext>
          </c:extLst>
        </c:ser>
        <c:dLbls>
          <c:showVal val="1"/>
        </c:dLbls>
        <c:firstSliceAng val="0"/>
      </c:pieChart>
    </c:plotArea>
    <c:legend>
      <c:legendPos val="r"/>
      <c:layout>
        <c:manualLayout>
          <c:xMode val="edge"/>
          <c:yMode val="edge"/>
          <c:x val="0.61050112813680024"/>
          <c:y val="0.24476128125446509"/>
          <c:w val="0.38949887186320159"/>
          <c:h val="0.75373504751427089"/>
        </c:manualLayout>
      </c:layout>
    </c:legend>
    <c:plotVisOnly val="1"/>
    <c:dispBlanksAs val="zero"/>
  </c:chart>
  <c:txPr>
    <a:bodyPr/>
    <a:lstStyle/>
    <a:p>
      <a:pPr>
        <a:defRPr sz="16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8"/>
  <c:chart>
    <c:title>
      <c:layout/>
    </c:title>
    <c:plotArea>
      <c:layout>
        <c:manualLayout>
          <c:layoutTarget val="inner"/>
          <c:xMode val="edge"/>
          <c:yMode val="edge"/>
          <c:x val="8.1981681098014181E-2"/>
          <c:y val="0.15933359378579148"/>
          <c:w val="0.43516746324807043"/>
          <c:h val="0.8123835599354538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Финансово-экономические экспетизы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dLblPos val="ctr"/>
            <c:showVal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Экспертизы внесения изменений в гос. программы</c:v>
                </c:pt>
                <c:pt idx="1">
                  <c:v>Заключения на предмет соответ. требованиям бюдж. законод. поправок, вн. депутатами НХ РБ и Главой РБ</c:v>
                </c:pt>
                <c:pt idx="2">
                  <c:v>ФЭЭ проектов законов законодательных и иных НПА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25</c:v>
                </c:pt>
                <c:pt idx="1">
                  <c:v>52</c:v>
                </c:pt>
                <c:pt idx="2">
                  <c:v>170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653-4779-9A4E-A744A5E01989}"/>
            </c:ext>
          </c:extLst>
        </c:ser>
        <c:dLbls>
          <c:showVal val="1"/>
        </c:dLbls>
        <c:firstSliceAng val="0"/>
      </c:pieChart>
    </c:plotArea>
    <c:legend>
      <c:legendPos val="r"/>
      <c:layout>
        <c:manualLayout>
          <c:xMode val="edge"/>
          <c:yMode val="edge"/>
          <c:x val="0.5641288376960063"/>
          <c:y val="0.16008822720956137"/>
          <c:w val="0.42934090752640247"/>
          <c:h val="0.8397275684260358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zero"/>
  </c:chart>
  <c:txPr>
    <a:bodyPr/>
    <a:lstStyle/>
    <a:p>
      <a:pPr>
        <a:defRPr sz="16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8"/>
  <c:chart>
    <c:title>
      <c:tx>
        <c:rich>
          <a:bodyPr/>
          <a:lstStyle/>
          <a:p>
            <a:pPr>
              <a:defRPr/>
            </a:pPr>
            <a:r>
              <a:rPr lang="ru-RU" dirty="0"/>
              <a:t>Нарушения законодательства в финансово-бюджетной сфере – 731, </a:t>
            </a:r>
          </a:p>
          <a:p>
            <a:pPr>
              <a:defRPr/>
            </a:pPr>
            <a:r>
              <a:rPr lang="ru-RU" dirty="0"/>
              <a:t>на сумму 623,6 млн. руб.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2.1027263713996016E-2"/>
          <c:y val="0.28723298524594854"/>
          <c:w val="0.47695908367301831"/>
          <c:h val="0.518690332876060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Нарушения законодательства в финансово-бюджетной сфере - 731 на сумму 623,6 млн. руб.</c:v>
                </c:pt>
              </c:strCache>
            </c:strRef>
          </c:tx>
          <c:dLbls>
            <c:dLbl>
              <c:idx val="0"/>
              <c:layout>
                <c:manualLayout>
                  <c:x val="1.5801903565428211E-3"/>
                  <c:y val="0.12161839637167894"/>
                </c:manualLayout>
              </c:layout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D01-40C9-A693-55C0AB9FE3CE}"/>
                </c:ext>
              </c:extLst>
            </c:dLbl>
            <c:dLbl>
              <c:idx val="3"/>
              <c:layout>
                <c:manualLayout>
                  <c:x val="-4.6079580066142406E-2"/>
                  <c:y val="-0.14951688877068267"/>
                </c:manualLayout>
              </c:layout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D01-40C9-A693-55C0AB9FE3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dLblPos val="ctr"/>
            <c:showVal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Нецелевое использование бюджетных средств - 3</c:v>
                </c:pt>
                <c:pt idx="1">
                  <c:v>Нарушения при формировании и исполнении бюджетов - 158 </c:v>
                </c:pt>
                <c:pt idx="2">
                  <c:v>Нарушения ведения бух. учета, составления и представления бух. (фин.) отчетности - 141</c:v>
                </c:pt>
                <c:pt idx="3">
                  <c:v>Нарушения в сфере управления и распоряжения гос. (мун.) собственностью - 5</c:v>
                </c:pt>
                <c:pt idx="4">
                  <c:v>Нарушения при осуществлении гос. (мун.) закупок и закупок отдельными видами юр. лиц - 119</c:v>
                </c:pt>
                <c:pt idx="5">
                  <c:v>Нарушения в сфере деятельности гос. корпораций, гос. компаний, организаций с участием РФ в их уставных (складочных) капиталах и иных… - 121</c:v>
                </c:pt>
                <c:pt idx="6">
                  <c:v>Иные нарушения - 184 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0.4</c:v>
                </c:pt>
                <c:pt idx="1">
                  <c:v>209.2</c:v>
                </c:pt>
                <c:pt idx="2">
                  <c:v>71.099999999999994</c:v>
                </c:pt>
                <c:pt idx="3">
                  <c:v>19.600000000000001</c:v>
                </c:pt>
                <c:pt idx="4">
                  <c:v>133.30000000000001</c:v>
                </c:pt>
                <c:pt idx="5">
                  <c:v>94.9</c:v>
                </c:pt>
                <c:pt idx="6">
                  <c:v>95.1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D01-40C9-A693-55C0AB9FE3CE}"/>
            </c:ext>
          </c:extLst>
        </c:ser>
        <c:dLbls>
          <c:showVal val="1"/>
        </c:dLbls>
        <c:firstSliceAng val="0"/>
      </c:pieChart>
    </c:plotArea>
    <c:legend>
      <c:legendPos val="r"/>
      <c:layout>
        <c:manualLayout>
          <c:xMode val="edge"/>
          <c:yMode val="edge"/>
          <c:x val="0.51600399287281218"/>
          <c:y val="0.19941540216691464"/>
          <c:w val="0.47746575503364963"/>
          <c:h val="0.80040069710798178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</c:chart>
  <c:txPr>
    <a:bodyPr/>
    <a:lstStyle/>
    <a:p>
      <a:pPr>
        <a:defRPr sz="16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197F3B-59BD-4B95-AA25-3A73EE547DB6}" type="doc">
      <dgm:prSet loTypeId="urn:microsoft.com/office/officeart/2005/8/layout/vList2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0AE7E89D-69D5-4C8F-886D-2B576E69852B}">
      <dgm:prSet phldrT="[Текст]" custT="1"/>
      <dgm:spPr/>
      <dgm:t>
        <a:bodyPr/>
        <a:lstStyle/>
        <a:p>
          <a:r>
            <a:rPr lang="ru-RU" sz="2000" dirty="0"/>
            <a:t>Должностными лицами Счетной палаты составлено </a:t>
          </a:r>
          <a:r>
            <a:rPr lang="ru-RU" sz="2000" b="1" dirty="0"/>
            <a:t>65 актов</a:t>
          </a:r>
        </a:p>
      </dgm:t>
    </dgm:pt>
    <dgm:pt modelId="{B1785DA2-BAEC-477D-83DD-2D8C6351F01E}" type="parTrans" cxnId="{BDDB1727-8A33-4BEE-A401-8BA1F85885F7}">
      <dgm:prSet/>
      <dgm:spPr/>
      <dgm:t>
        <a:bodyPr/>
        <a:lstStyle/>
        <a:p>
          <a:endParaRPr lang="ru-RU"/>
        </a:p>
      </dgm:t>
    </dgm:pt>
    <dgm:pt modelId="{A445DED0-35C4-45F6-B5BF-2B909DBF90B1}" type="sibTrans" cxnId="{BDDB1727-8A33-4BEE-A401-8BA1F85885F7}">
      <dgm:prSet/>
      <dgm:spPr/>
      <dgm:t>
        <a:bodyPr/>
        <a:lstStyle/>
        <a:p>
          <a:endParaRPr lang="ru-RU"/>
        </a:p>
      </dgm:t>
    </dgm:pt>
    <dgm:pt modelId="{F292CE7C-5782-4A45-B5D7-DD792CC7A24D}">
      <dgm:prSet phldrT="[Текст]" custT="1"/>
      <dgm:spPr/>
      <dgm:t>
        <a:bodyPr/>
        <a:lstStyle/>
        <a:p>
          <a:r>
            <a:rPr lang="ru-RU" sz="2000" dirty="0"/>
            <a:t>Рассмотрены и утверждены на Коллегии </a:t>
          </a:r>
          <a:r>
            <a:rPr lang="ru-RU" sz="2000" b="1" dirty="0"/>
            <a:t>21 отчет </a:t>
          </a:r>
          <a:r>
            <a:rPr lang="ru-RU" sz="2000" b="0" dirty="0"/>
            <a:t>по итогам контрольных мероприятий</a:t>
          </a:r>
        </a:p>
      </dgm:t>
    </dgm:pt>
    <dgm:pt modelId="{97AAC3F1-6F40-4408-BB6D-E495DEB1E9E1}" type="parTrans" cxnId="{14F2BE37-C013-441D-AD0B-D2199A830FFE}">
      <dgm:prSet/>
      <dgm:spPr/>
      <dgm:t>
        <a:bodyPr/>
        <a:lstStyle/>
        <a:p>
          <a:endParaRPr lang="ru-RU"/>
        </a:p>
      </dgm:t>
    </dgm:pt>
    <dgm:pt modelId="{5B5E7E59-BE65-4C0F-818F-E3734C815CE8}" type="sibTrans" cxnId="{14F2BE37-C013-441D-AD0B-D2199A830FFE}">
      <dgm:prSet/>
      <dgm:spPr/>
      <dgm:t>
        <a:bodyPr/>
        <a:lstStyle/>
        <a:p>
          <a:endParaRPr lang="ru-RU"/>
        </a:p>
      </dgm:t>
    </dgm:pt>
    <dgm:pt modelId="{0EE0BF66-4CAD-4FB8-ACAA-AED7DC3592B7}" type="pres">
      <dgm:prSet presAssocID="{19197F3B-59BD-4B95-AA25-3A73EE547DB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F506614-B85D-4AD5-94A3-16277030DF31}" type="pres">
      <dgm:prSet presAssocID="{0AE7E89D-69D5-4C8F-886D-2B576E69852B}" presName="parentText" presStyleLbl="node1" presStyleIdx="0" presStyleCnt="2" custScaleY="47819" custLinFactY="-1988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123B13-8EF7-4F51-8E33-68338094D2F6}" type="pres">
      <dgm:prSet presAssocID="{A445DED0-35C4-45F6-B5BF-2B909DBF90B1}" presName="spacer" presStyleCnt="0"/>
      <dgm:spPr/>
    </dgm:pt>
    <dgm:pt modelId="{D65C98D5-1A8B-4621-8EA8-DD153A215C3A}" type="pres">
      <dgm:prSet presAssocID="{F292CE7C-5782-4A45-B5D7-DD792CC7A24D}" presName="parentText" presStyleLbl="node1" presStyleIdx="1" presStyleCnt="2" custScaleY="66168" custLinFactNeighborY="4539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C640DE-9ED3-49F2-B3F4-7B3D94B2244D}" type="presOf" srcId="{19197F3B-59BD-4B95-AA25-3A73EE547DB6}" destId="{0EE0BF66-4CAD-4FB8-ACAA-AED7DC3592B7}" srcOrd="0" destOrd="0" presId="urn:microsoft.com/office/officeart/2005/8/layout/vList2"/>
    <dgm:cxn modelId="{BDDB1727-8A33-4BEE-A401-8BA1F85885F7}" srcId="{19197F3B-59BD-4B95-AA25-3A73EE547DB6}" destId="{0AE7E89D-69D5-4C8F-886D-2B576E69852B}" srcOrd="0" destOrd="0" parTransId="{B1785DA2-BAEC-477D-83DD-2D8C6351F01E}" sibTransId="{A445DED0-35C4-45F6-B5BF-2B909DBF90B1}"/>
    <dgm:cxn modelId="{14F2BE37-C013-441D-AD0B-D2199A830FFE}" srcId="{19197F3B-59BD-4B95-AA25-3A73EE547DB6}" destId="{F292CE7C-5782-4A45-B5D7-DD792CC7A24D}" srcOrd="1" destOrd="0" parTransId="{97AAC3F1-6F40-4408-BB6D-E495DEB1E9E1}" sibTransId="{5B5E7E59-BE65-4C0F-818F-E3734C815CE8}"/>
    <dgm:cxn modelId="{15F6521F-8FEF-45B7-B2C9-49BB09A3ED46}" type="presOf" srcId="{0AE7E89D-69D5-4C8F-886D-2B576E69852B}" destId="{3F506614-B85D-4AD5-94A3-16277030DF31}" srcOrd="0" destOrd="0" presId="urn:microsoft.com/office/officeart/2005/8/layout/vList2"/>
    <dgm:cxn modelId="{7DF1EC25-0CAE-403B-835A-95A25BA25908}" type="presOf" srcId="{F292CE7C-5782-4A45-B5D7-DD792CC7A24D}" destId="{D65C98D5-1A8B-4621-8EA8-DD153A215C3A}" srcOrd="0" destOrd="0" presId="urn:microsoft.com/office/officeart/2005/8/layout/vList2"/>
    <dgm:cxn modelId="{946C47BC-33C3-4081-9662-730B6B03777D}" type="presParOf" srcId="{0EE0BF66-4CAD-4FB8-ACAA-AED7DC3592B7}" destId="{3F506614-B85D-4AD5-94A3-16277030DF31}" srcOrd="0" destOrd="0" presId="urn:microsoft.com/office/officeart/2005/8/layout/vList2"/>
    <dgm:cxn modelId="{58185B5A-B2C2-4ABE-A985-00AF6ACC6FCC}" type="presParOf" srcId="{0EE0BF66-4CAD-4FB8-ACAA-AED7DC3592B7}" destId="{30123B13-8EF7-4F51-8E33-68338094D2F6}" srcOrd="1" destOrd="0" presId="urn:microsoft.com/office/officeart/2005/8/layout/vList2"/>
    <dgm:cxn modelId="{22F31C58-D7BA-4547-A02D-3F87FF263A5F}" type="presParOf" srcId="{0EE0BF66-4CAD-4FB8-ACAA-AED7DC3592B7}" destId="{D65C98D5-1A8B-4621-8EA8-DD153A215C3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9197F3B-59BD-4B95-AA25-3A73EE547DB6}" type="doc">
      <dgm:prSet loTypeId="urn:microsoft.com/office/officeart/2005/8/layout/vList2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0AE7E89D-69D5-4C8F-886D-2B576E69852B}">
      <dgm:prSet phldrT="[Текст]" custT="1"/>
      <dgm:spPr/>
      <dgm:t>
        <a:bodyPr/>
        <a:lstStyle/>
        <a:p>
          <a:r>
            <a:rPr lang="ru-RU" sz="2000" b="0" dirty="0"/>
            <a:t>Проведено </a:t>
          </a:r>
          <a:r>
            <a:rPr lang="ru-RU" sz="2000" b="1" dirty="0"/>
            <a:t>289 экспертно-аналитических мероприятий</a:t>
          </a:r>
          <a:endParaRPr lang="ru-RU" sz="2000" b="0" dirty="0"/>
        </a:p>
      </dgm:t>
    </dgm:pt>
    <dgm:pt modelId="{B1785DA2-BAEC-477D-83DD-2D8C6351F01E}" type="parTrans" cxnId="{BDDB1727-8A33-4BEE-A401-8BA1F85885F7}">
      <dgm:prSet/>
      <dgm:spPr/>
      <dgm:t>
        <a:bodyPr/>
        <a:lstStyle/>
        <a:p>
          <a:endParaRPr lang="ru-RU"/>
        </a:p>
      </dgm:t>
    </dgm:pt>
    <dgm:pt modelId="{A445DED0-35C4-45F6-B5BF-2B909DBF90B1}" type="sibTrans" cxnId="{BDDB1727-8A33-4BEE-A401-8BA1F85885F7}">
      <dgm:prSet/>
      <dgm:spPr/>
      <dgm:t>
        <a:bodyPr/>
        <a:lstStyle/>
        <a:p>
          <a:endParaRPr lang="ru-RU"/>
        </a:p>
      </dgm:t>
    </dgm:pt>
    <dgm:pt modelId="{F292CE7C-5782-4A45-B5D7-DD792CC7A24D}">
      <dgm:prSet phldrT="[Текст]" custT="1"/>
      <dgm:spPr/>
      <dgm:t>
        <a:bodyPr/>
        <a:lstStyle/>
        <a:p>
          <a:r>
            <a:rPr lang="ru-RU" sz="2000" b="0" dirty="0"/>
            <a:t>Проведено </a:t>
          </a:r>
          <a:r>
            <a:rPr lang="ru-RU" sz="2000" b="1" dirty="0"/>
            <a:t>247 экспертиз проектов законодательных и иных НПА</a:t>
          </a:r>
        </a:p>
      </dgm:t>
    </dgm:pt>
    <dgm:pt modelId="{97AAC3F1-6F40-4408-BB6D-E495DEB1E9E1}" type="parTrans" cxnId="{14F2BE37-C013-441D-AD0B-D2199A830FFE}">
      <dgm:prSet/>
      <dgm:spPr/>
      <dgm:t>
        <a:bodyPr/>
        <a:lstStyle/>
        <a:p>
          <a:endParaRPr lang="ru-RU"/>
        </a:p>
      </dgm:t>
    </dgm:pt>
    <dgm:pt modelId="{5B5E7E59-BE65-4C0F-818F-E3734C815CE8}" type="sibTrans" cxnId="{14F2BE37-C013-441D-AD0B-D2199A830FFE}">
      <dgm:prSet/>
      <dgm:spPr/>
      <dgm:t>
        <a:bodyPr/>
        <a:lstStyle/>
        <a:p>
          <a:endParaRPr lang="ru-RU"/>
        </a:p>
      </dgm:t>
    </dgm:pt>
    <dgm:pt modelId="{82C1B329-B420-4D34-96AF-9C01732CAD13}">
      <dgm:prSet custT="1"/>
      <dgm:spPr/>
      <dgm:t>
        <a:bodyPr/>
        <a:lstStyle/>
        <a:p>
          <a:r>
            <a:rPr lang="ru-RU" sz="2000" b="0" dirty="0"/>
            <a:t>Подготовлено </a:t>
          </a:r>
          <a:r>
            <a:rPr lang="ru-RU" sz="2000" b="1" dirty="0"/>
            <a:t>52 заключения на поправки Главы РБ и депутатов НХ РБ </a:t>
          </a:r>
          <a:r>
            <a:rPr lang="ru-RU" sz="2000" b="0" dirty="0"/>
            <a:t>в бюджет</a:t>
          </a:r>
          <a:r>
            <a:rPr lang="ru-RU" sz="2000" b="1" dirty="0"/>
            <a:t> </a:t>
          </a:r>
          <a:endParaRPr lang="ru-RU" sz="2000" dirty="0"/>
        </a:p>
      </dgm:t>
    </dgm:pt>
    <dgm:pt modelId="{393908F7-AAF0-4F9D-A358-60218CF72CB0}" type="parTrans" cxnId="{48949A53-7A77-4440-87E0-41C9E79F9399}">
      <dgm:prSet/>
      <dgm:spPr/>
      <dgm:t>
        <a:bodyPr/>
        <a:lstStyle/>
        <a:p>
          <a:endParaRPr lang="ru-RU"/>
        </a:p>
      </dgm:t>
    </dgm:pt>
    <dgm:pt modelId="{3B66AE59-6692-4495-AAB2-265DF9982BFE}" type="sibTrans" cxnId="{48949A53-7A77-4440-87E0-41C9E79F9399}">
      <dgm:prSet/>
      <dgm:spPr/>
      <dgm:t>
        <a:bodyPr/>
        <a:lstStyle/>
        <a:p>
          <a:endParaRPr lang="ru-RU"/>
        </a:p>
      </dgm:t>
    </dgm:pt>
    <dgm:pt modelId="{0EE0BF66-4CAD-4FB8-ACAA-AED7DC3592B7}" type="pres">
      <dgm:prSet presAssocID="{19197F3B-59BD-4B95-AA25-3A73EE547DB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F506614-B85D-4AD5-94A3-16277030DF31}" type="pres">
      <dgm:prSet presAssocID="{0AE7E89D-69D5-4C8F-886D-2B576E69852B}" presName="parentText" presStyleLbl="node1" presStyleIdx="0" presStyleCnt="3" custScaleY="63919" custLinFactY="-1988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123B13-8EF7-4F51-8E33-68338094D2F6}" type="pres">
      <dgm:prSet presAssocID="{A445DED0-35C4-45F6-B5BF-2B909DBF90B1}" presName="spacer" presStyleCnt="0"/>
      <dgm:spPr/>
    </dgm:pt>
    <dgm:pt modelId="{D65C98D5-1A8B-4621-8EA8-DD153A215C3A}" type="pres">
      <dgm:prSet presAssocID="{F292CE7C-5782-4A45-B5D7-DD792CC7A24D}" presName="parentText" presStyleLbl="node1" presStyleIdx="1" presStyleCnt="3" custScaleY="62790" custLinFactNeighborY="-6164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A890B6-4AA9-422C-ACFD-428FD642FEFA}" type="pres">
      <dgm:prSet presAssocID="{5B5E7E59-BE65-4C0F-818F-E3734C815CE8}" presName="spacer" presStyleCnt="0"/>
      <dgm:spPr/>
    </dgm:pt>
    <dgm:pt modelId="{F96008FE-AE52-4A75-B3D1-76B10A8BF0CD}" type="pres">
      <dgm:prSet presAssocID="{82C1B329-B420-4D34-96AF-9C01732CAD13}" presName="parentText" presStyleLbl="node1" presStyleIdx="2" presStyleCnt="3" custScaleY="71914" custLinFactY="-162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796171D-11BE-4734-842B-6DEBEF9B6B2B}" type="presOf" srcId="{0AE7E89D-69D5-4C8F-886D-2B576E69852B}" destId="{3F506614-B85D-4AD5-94A3-16277030DF31}" srcOrd="0" destOrd="0" presId="urn:microsoft.com/office/officeart/2005/8/layout/vList2"/>
    <dgm:cxn modelId="{48949A53-7A77-4440-87E0-41C9E79F9399}" srcId="{19197F3B-59BD-4B95-AA25-3A73EE547DB6}" destId="{82C1B329-B420-4D34-96AF-9C01732CAD13}" srcOrd="2" destOrd="0" parTransId="{393908F7-AAF0-4F9D-A358-60218CF72CB0}" sibTransId="{3B66AE59-6692-4495-AAB2-265DF9982BFE}"/>
    <dgm:cxn modelId="{EF60B15B-A738-41A8-9201-BCE8A63A8EC7}" type="presOf" srcId="{19197F3B-59BD-4B95-AA25-3A73EE547DB6}" destId="{0EE0BF66-4CAD-4FB8-ACAA-AED7DC3592B7}" srcOrd="0" destOrd="0" presId="urn:microsoft.com/office/officeart/2005/8/layout/vList2"/>
    <dgm:cxn modelId="{BDDB1727-8A33-4BEE-A401-8BA1F85885F7}" srcId="{19197F3B-59BD-4B95-AA25-3A73EE547DB6}" destId="{0AE7E89D-69D5-4C8F-886D-2B576E69852B}" srcOrd="0" destOrd="0" parTransId="{B1785DA2-BAEC-477D-83DD-2D8C6351F01E}" sibTransId="{A445DED0-35C4-45F6-B5BF-2B909DBF90B1}"/>
    <dgm:cxn modelId="{14F2BE37-C013-441D-AD0B-D2199A830FFE}" srcId="{19197F3B-59BD-4B95-AA25-3A73EE547DB6}" destId="{F292CE7C-5782-4A45-B5D7-DD792CC7A24D}" srcOrd="1" destOrd="0" parTransId="{97AAC3F1-6F40-4408-BB6D-E495DEB1E9E1}" sibTransId="{5B5E7E59-BE65-4C0F-818F-E3734C815CE8}"/>
    <dgm:cxn modelId="{1713E351-3F4C-497D-A9E6-F767FE228F74}" type="presOf" srcId="{82C1B329-B420-4D34-96AF-9C01732CAD13}" destId="{F96008FE-AE52-4A75-B3D1-76B10A8BF0CD}" srcOrd="0" destOrd="0" presId="urn:microsoft.com/office/officeart/2005/8/layout/vList2"/>
    <dgm:cxn modelId="{76099579-3222-4A5A-B585-7EA6AEE8F59D}" type="presOf" srcId="{F292CE7C-5782-4A45-B5D7-DD792CC7A24D}" destId="{D65C98D5-1A8B-4621-8EA8-DD153A215C3A}" srcOrd="0" destOrd="0" presId="urn:microsoft.com/office/officeart/2005/8/layout/vList2"/>
    <dgm:cxn modelId="{3FD6C5D5-5EC7-4CFC-8F75-175FEA917894}" type="presParOf" srcId="{0EE0BF66-4CAD-4FB8-ACAA-AED7DC3592B7}" destId="{3F506614-B85D-4AD5-94A3-16277030DF31}" srcOrd="0" destOrd="0" presId="urn:microsoft.com/office/officeart/2005/8/layout/vList2"/>
    <dgm:cxn modelId="{01E980FB-CDBA-4766-A1D0-020FDC5CFDAA}" type="presParOf" srcId="{0EE0BF66-4CAD-4FB8-ACAA-AED7DC3592B7}" destId="{30123B13-8EF7-4F51-8E33-68338094D2F6}" srcOrd="1" destOrd="0" presId="urn:microsoft.com/office/officeart/2005/8/layout/vList2"/>
    <dgm:cxn modelId="{BC4EB11C-F01E-48C3-B1CC-45E49F198BF1}" type="presParOf" srcId="{0EE0BF66-4CAD-4FB8-ACAA-AED7DC3592B7}" destId="{D65C98D5-1A8B-4621-8EA8-DD153A215C3A}" srcOrd="2" destOrd="0" presId="urn:microsoft.com/office/officeart/2005/8/layout/vList2"/>
    <dgm:cxn modelId="{5330C4AD-93C5-418D-80B5-2E463EF5F7BD}" type="presParOf" srcId="{0EE0BF66-4CAD-4FB8-ACAA-AED7DC3592B7}" destId="{E8A890B6-4AA9-422C-ACFD-428FD642FEFA}" srcOrd="3" destOrd="0" presId="urn:microsoft.com/office/officeart/2005/8/layout/vList2"/>
    <dgm:cxn modelId="{160DA5A6-FCCD-44AB-8547-62B23A71A752}" type="presParOf" srcId="{0EE0BF66-4CAD-4FB8-ACAA-AED7DC3592B7}" destId="{F96008FE-AE52-4A75-B3D1-76B10A8BF0C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9197F3B-59BD-4B95-AA25-3A73EE547DB6}" type="doc">
      <dgm:prSet loTypeId="urn:microsoft.com/office/officeart/2005/8/layout/vList2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0AE7E89D-69D5-4C8F-886D-2B576E69852B}">
      <dgm:prSet phldrT="[Текст]" custT="1"/>
      <dgm:spPr/>
      <dgm:t>
        <a:bodyPr/>
        <a:lstStyle/>
        <a:p>
          <a:r>
            <a:rPr lang="ru-RU" sz="2000" b="1" dirty="0"/>
            <a:t>21 отчет </a:t>
          </a:r>
          <a:r>
            <a:rPr lang="ru-RU" sz="2000" b="0" dirty="0"/>
            <a:t>о проведенных контрольных мероприятиях</a:t>
          </a:r>
        </a:p>
      </dgm:t>
    </dgm:pt>
    <dgm:pt modelId="{B1785DA2-BAEC-477D-83DD-2D8C6351F01E}" type="parTrans" cxnId="{BDDB1727-8A33-4BEE-A401-8BA1F85885F7}">
      <dgm:prSet/>
      <dgm:spPr/>
      <dgm:t>
        <a:bodyPr/>
        <a:lstStyle/>
        <a:p>
          <a:endParaRPr lang="ru-RU"/>
        </a:p>
      </dgm:t>
    </dgm:pt>
    <dgm:pt modelId="{A445DED0-35C4-45F6-B5BF-2B909DBF90B1}" type="sibTrans" cxnId="{BDDB1727-8A33-4BEE-A401-8BA1F85885F7}">
      <dgm:prSet/>
      <dgm:spPr/>
      <dgm:t>
        <a:bodyPr/>
        <a:lstStyle/>
        <a:p>
          <a:endParaRPr lang="ru-RU"/>
        </a:p>
      </dgm:t>
    </dgm:pt>
    <dgm:pt modelId="{F292CE7C-5782-4A45-B5D7-DD792CC7A24D}">
      <dgm:prSet phldrT="[Текст]" custT="1"/>
      <dgm:spPr/>
      <dgm:t>
        <a:bodyPr/>
        <a:lstStyle/>
        <a:p>
          <a:r>
            <a:rPr lang="ru-RU" sz="2000" b="1" dirty="0"/>
            <a:t>177 заключений </a:t>
          </a:r>
          <a:r>
            <a:rPr lang="ru-RU" sz="2000" dirty="0"/>
            <a:t>на проекты законов и поправки к законам Республики Бурятия</a:t>
          </a:r>
          <a:endParaRPr lang="ru-RU" sz="2000" b="1" dirty="0"/>
        </a:p>
      </dgm:t>
    </dgm:pt>
    <dgm:pt modelId="{97AAC3F1-6F40-4408-BB6D-E495DEB1E9E1}" type="parTrans" cxnId="{14F2BE37-C013-441D-AD0B-D2199A830FFE}">
      <dgm:prSet/>
      <dgm:spPr/>
      <dgm:t>
        <a:bodyPr/>
        <a:lstStyle/>
        <a:p>
          <a:endParaRPr lang="ru-RU"/>
        </a:p>
      </dgm:t>
    </dgm:pt>
    <dgm:pt modelId="{5B5E7E59-BE65-4C0F-818F-E3734C815CE8}" type="sibTrans" cxnId="{14F2BE37-C013-441D-AD0B-D2199A830FFE}">
      <dgm:prSet/>
      <dgm:spPr/>
      <dgm:t>
        <a:bodyPr/>
        <a:lstStyle/>
        <a:p>
          <a:endParaRPr lang="ru-RU"/>
        </a:p>
      </dgm:t>
    </dgm:pt>
    <dgm:pt modelId="{82C1B329-B420-4D34-96AF-9C01732CAD13}">
      <dgm:prSet custT="1"/>
      <dgm:spPr/>
      <dgm:t>
        <a:bodyPr/>
        <a:lstStyle/>
        <a:p>
          <a:r>
            <a:rPr lang="ru-RU" sz="2000" b="1" dirty="0"/>
            <a:t>15 заключений </a:t>
          </a:r>
          <a:r>
            <a:rPr lang="ru-RU" sz="2000" dirty="0"/>
            <a:t>о проведенных тематических экспертно-аналитических мероприятиях</a:t>
          </a:r>
        </a:p>
      </dgm:t>
    </dgm:pt>
    <dgm:pt modelId="{393908F7-AAF0-4F9D-A358-60218CF72CB0}" type="parTrans" cxnId="{48949A53-7A77-4440-87E0-41C9E79F9399}">
      <dgm:prSet/>
      <dgm:spPr/>
      <dgm:t>
        <a:bodyPr/>
        <a:lstStyle/>
        <a:p>
          <a:endParaRPr lang="ru-RU"/>
        </a:p>
      </dgm:t>
    </dgm:pt>
    <dgm:pt modelId="{3B66AE59-6692-4495-AAB2-265DF9982BFE}" type="sibTrans" cxnId="{48949A53-7A77-4440-87E0-41C9E79F9399}">
      <dgm:prSet/>
      <dgm:spPr/>
      <dgm:t>
        <a:bodyPr/>
        <a:lstStyle/>
        <a:p>
          <a:endParaRPr lang="ru-RU"/>
        </a:p>
      </dgm:t>
    </dgm:pt>
    <dgm:pt modelId="{0EE0BF66-4CAD-4FB8-ACAA-AED7DC3592B7}" type="pres">
      <dgm:prSet presAssocID="{19197F3B-59BD-4B95-AA25-3A73EE547DB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F506614-B85D-4AD5-94A3-16277030DF31}" type="pres">
      <dgm:prSet presAssocID="{0AE7E89D-69D5-4C8F-886D-2B576E69852B}" presName="parentText" presStyleLbl="node1" presStyleIdx="0" presStyleCnt="3" custScaleY="65303" custLinFactY="-1988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123B13-8EF7-4F51-8E33-68338094D2F6}" type="pres">
      <dgm:prSet presAssocID="{A445DED0-35C4-45F6-B5BF-2B909DBF90B1}" presName="spacer" presStyleCnt="0"/>
      <dgm:spPr/>
    </dgm:pt>
    <dgm:pt modelId="{D65C98D5-1A8B-4621-8EA8-DD153A215C3A}" type="pres">
      <dgm:prSet presAssocID="{F292CE7C-5782-4A45-B5D7-DD792CC7A24D}" presName="parentText" presStyleLbl="node1" presStyleIdx="1" presStyleCnt="3" custScaleY="85540" custLinFactNeighborY="-4598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A890B6-4AA9-422C-ACFD-428FD642FEFA}" type="pres">
      <dgm:prSet presAssocID="{5B5E7E59-BE65-4C0F-818F-E3734C815CE8}" presName="spacer" presStyleCnt="0"/>
      <dgm:spPr/>
    </dgm:pt>
    <dgm:pt modelId="{F96008FE-AE52-4A75-B3D1-76B10A8BF0CD}" type="pres">
      <dgm:prSet presAssocID="{82C1B329-B420-4D34-96AF-9C01732CAD13}" presName="parentText" presStyleLbl="node1" presStyleIdx="2" presStyleCnt="3" custScaleY="84736" custLinFactNeighborY="-9340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796171D-11BE-4734-842B-6DEBEF9B6B2B}" type="presOf" srcId="{0AE7E89D-69D5-4C8F-886D-2B576E69852B}" destId="{3F506614-B85D-4AD5-94A3-16277030DF31}" srcOrd="0" destOrd="0" presId="urn:microsoft.com/office/officeart/2005/8/layout/vList2"/>
    <dgm:cxn modelId="{48949A53-7A77-4440-87E0-41C9E79F9399}" srcId="{19197F3B-59BD-4B95-AA25-3A73EE547DB6}" destId="{82C1B329-B420-4D34-96AF-9C01732CAD13}" srcOrd="2" destOrd="0" parTransId="{393908F7-AAF0-4F9D-A358-60218CF72CB0}" sibTransId="{3B66AE59-6692-4495-AAB2-265DF9982BFE}"/>
    <dgm:cxn modelId="{EF60B15B-A738-41A8-9201-BCE8A63A8EC7}" type="presOf" srcId="{19197F3B-59BD-4B95-AA25-3A73EE547DB6}" destId="{0EE0BF66-4CAD-4FB8-ACAA-AED7DC3592B7}" srcOrd="0" destOrd="0" presId="urn:microsoft.com/office/officeart/2005/8/layout/vList2"/>
    <dgm:cxn modelId="{BDDB1727-8A33-4BEE-A401-8BA1F85885F7}" srcId="{19197F3B-59BD-4B95-AA25-3A73EE547DB6}" destId="{0AE7E89D-69D5-4C8F-886D-2B576E69852B}" srcOrd="0" destOrd="0" parTransId="{B1785DA2-BAEC-477D-83DD-2D8C6351F01E}" sibTransId="{A445DED0-35C4-45F6-B5BF-2B909DBF90B1}"/>
    <dgm:cxn modelId="{14F2BE37-C013-441D-AD0B-D2199A830FFE}" srcId="{19197F3B-59BD-4B95-AA25-3A73EE547DB6}" destId="{F292CE7C-5782-4A45-B5D7-DD792CC7A24D}" srcOrd="1" destOrd="0" parTransId="{97AAC3F1-6F40-4408-BB6D-E495DEB1E9E1}" sibTransId="{5B5E7E59-BE65-4C0F-818F-E3734C815CE8}"/>
    <dgm:cxn modelId="{1713E351-3F4C-497D-A9E6-F767FE228F74}" type="presOf" srcId="{82C1B329-B420-4D34-96AF-9C01732CAD13}" destId="{F96008FE-AE52-4A75-B3D1-76B10A8BF0CD}" srcOrd="0" destOrd="0" presId="urn:microsoft.com/office/officeart/2005/8/layout/vList2"/>
    <dgm:cxn modelId="{76099579-3222-4A5A-B585-7EA6AEE8F59D}" type="presOf" srcId="{F292CE7C-5782-4A45-B5D7-DD792CC7A24D}" destId="{D65C98D5-1A8B-4621-8EA8-DD153A215C3A}" srcOrd="0" destOrd="0" presId="urn:microsoft.com/office/officeart/2005/8/layout/vList2"/>
    <dgm:cxn modelId="{3FD6C5D5-5EC7-4CFC-8F75-175FEA917894}" type="presParOf" srcId="{0EE0BF66-4CAD-4FB8-ACAA-AED7DC3592B7}" destId="{3F506614-B85D-4AD5-94A3-16277030DF31}" srcOrd="0" destOrd="0" presId="urn:microsoft.com/office/officeart/2005/8/layout/vList2"/>
    <dgm:cxn modelId="{01E980FB-CDBA-4766-A1D0-020FDC5CFDAA}" type="presParOf" srcId="{0EE0BF66-4CAD-4FB8-ACAA-AED7DC3592B7}" destId="{30123B13-8EF7-4F51-8E33-68338094D2F6}" srcOrd="1" destOrd="0" presId="urn:microsoft.com/office/officeart/2005/8/layout/vList2"/>
    <dgm:cxn modelId="{BC4EB11C-F01E-48C3-B1CC-45E49F198BF1}" type="presParOf" srcId="{0EE0BF66-4CAD-4FB8-ACAA-AED7DC3592B7}" destId="{D65C98D5-1A8B-4621-8EA8-DD153A215C3A}" srcOrd="2" destOrd="0" presId="urn:microsoft.com/office/officeart/2005/8/layout/vList2"/>
    <dgm:cxn modelId="{5330C4AD-93C5-418D-80B5-2E463EF5F7BD}" type="presParOf" srcId="{0EE0BF66-4CAD-4FB8-ACAA-AED7DC3592B7}" destId="{E8A890B6-4AA9-422C-ACFD-428FD642FEFA}" srcOrd="3" destOrd="0" presId="urn:microsoft.com/office/officeart/2005/8/layout/vList2"/>
    <dgm:cxn modelId="{160DA5A6-FCCD-44AB-8547-62B23A71A752}" type="presParOf" srcId="{0EE0BF66-4CAD-4FB8-ACAA-AED7DC3592B7}" destId="{F96008FE-AE52-4A75-B3D1-76B10A8BF0C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9197F3B-59BD-4B95-AA25-3A73EE547DB6}" type="doc">
      <dgm:prSet loTypeId="urn:microsoft.com/office/officeart/2005/8/layout/vList2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0AE7E89D-69D5-4C8F-886D-2B576E69852B}">
      <dgm:prSet phldrT="[Текст]" custT="1"/>
      <dgm:spPr/>
      <dgm:t>
        <a:bodyPr/>
        <a:lstStyle/>
        <a:p>
          <a:r>
            <a:rPr lang="ru-RU" sz="2000" dirty="0"/>
            <a:t>В адрес проверенных организаций внесено </a:t>
          </a:r>
          <a:r>
            <a:rPr lang="ru-RU" sz="2000" b="1" dirty="0"/>
            <a:t>35 представлений</a:t>
          </a:r>
        </a:p>
      </dgm:t>
    </dgm:pt>
    <dgm:pt modelId="{B1785DA2-BAEC-477D-83DD-2D8C6351F01E}" type="parTrans" cxnId="{BDDB1727-8A33-4BEE-A401-8BA1F85885F7}">
      <dgm:prSet/>
      <dgm:spPr/>
      <dgm:t>
        <a:bodyPr/>
        <a:lstStyle/>
        <a:p>
          <a:endParaRPr lang="ru-RU"/>
        </a:p>
      </dgm:t>
    </dgm:pt>
    <dgm:pt modelId="{A445DED0-35C4-45F6-B5BF-2B909DBF90B1}" type="sibTrans" cxnId="{BDDB1727-8A33-4BEE-A401-8BA1F85885F7}">
      <dgm:prSet/>
      <dgm:spPr/>
      <dgm:t>
        <a:bodyPr/>
        <a:lstStyle/>
        <a:p>
          <a:endParaRPr lang="ru-RU"/>
        </a:p>
      </dgm:t>
    </dgm:pt>
    <dgm:pt modelId="{F292CE7C-5782-4A45-B5D7-DD792CC7A24D}">
      <dgm:prSet phldrT="[Текст]" custT="1"/>
      <dgm:spPr/>
      <dgm:t>
        <a:bodyPr/>
        <a:lstStyle/>
        <a:p>
          <a:r>
            <a:rPr lang="ru-RU" sz="2000" b="1" dirty="0"/>
            <a:t>28 представлений </a:t>
          </a:r>
          <a:r>
            <a:rPr lang="ru-RU" sz="2000" dirty="0"/>
            <a:t>выполнено</a:t>
          </a:r>
          <a:endParaRPr lang="ru-RU" sz="2000" b="0" dirty="0"/>
        </a:p>
      </dgm:t>
    </dgm:pt>
    <dgm:pt modelId="{97AAC3F1-6F40-4408-BB6D-E495DEB1E9E1}" type="parTrans" cxnId="{14F2BE37-C013-441D-AD0B-D2199A830FFE}">
      <dgm:prSet/>
      <dgm:spPr/>
      <dgm:t>
        <a:bodyPr/>
        <a:lstStyle/>
        <a:p>
          <a:endParaRPr lang="ru-RU"/>
        </a:p>
      </dgm:t>
    </dgm:pt>
    <dgm:pt modelId="{5B5E7E59-BE65-4C0F-818F-E3734C815CE8}" type="sibTrans" cxnId="{14F2BE37-C013-441D-AD0B-D2199A830FFE}">
      <dgm:prSet/>
      <dgm:spPr/>
      <dgm:t>
        <a:bodyPr/>
        <a:lstStyle/>
        <a:p>
          <a:endParaRPr lang="ru-RU"/>
        </a:p>
      </dgm:t>
    </dgm:pt>
    <dgm:pt modelId="{0EE0BF66-4CAD-4FB8-ACAA-AED7DC3592B7}" type="pres">
      <dgm:prSet presAssocID="{19197F3B-59BD-4B95-AA25-3A73EE547DB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F506614-B85D-4AD5-94A3-16277030DF31}" type="pres">
      <dgm:prSet presAssocID="{0AE7E89D-69D5-4C8F-886D-2B576E69852B}" presName="parentText" presStyleLbl="node1" presStyleIdx="0" presStyleCnt="2" custScaleY="47819" custLinFactY="-1988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123B13-8EF7-4F51-8E33-68338094D2F6}" type="pres">
      <dgm:prSet presAssocID="{A445DED0-35C4-45F6-B5BF-2B909DBF90B1}" presName="spacer" presStyleCnt="0"/>
      <dgm:spPr/>
    </dgm:pt>
    <dgm:pt modelId="{D65C98D5-1A8B-4621-8EA8-DD153A215C3A}" type="pres">
      <dgm:prSet presAssocID="{F292CE7C-5782-4A45-B5D7-DD792CC7A24D}" presName="parentText" presStyleLbl="node1" presStyleIdx="1" presStyleCnt="2" custScaleY="47816" custLinFactNeighborY="4539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DDB1727-8A33-4BEE-A401-8BA1F85885F7}" srcId="{19197F3B-59BD-4B95-AA25-3A73EE547DB6}" destId="{0AE7E89D-69D5-4C8F-886D-2B576E69852B}" srcOrd="0" destOrd="0" parTransId="{B1785DA2-BAEC-477D-83DD-2D8C6351F01E}" sibTransId="{A445DED0-35C4-45F6-B5BF-2B909DBF90B1}"/>
    <dgm:cxn modelId="{14F2BE37-C013-441D-AD0B-D2199A830FFE}" srcId="{19197F3B-59BD-4B95-AA25-3A73EE547DB6}" destId="{F292CE7C-5782-4A45-B5D7-DD792CC7A24D}" srcOrd="1" destOrd="0" parTransId="{97AAC3F1-6F40-4408-BB6D-E495DEB1E9E1}" sibTransId="{5B5E7E59-BE65-4C0F-818F-E3734C815CE8}"/>
    <dgm:cxn modelId="{63EE3C2B-2D86-4C12-9F66-BE21FF9C2DA3}" type="presOf" srcId="{F292CE7C-5782-4A45-B5D7-DD792CC7A24D}" destId="{D65C98D5-1A8B-4621-8EA8-DD153A215C3A}" srcOrd="0" destOrd="0" presId="urn:microsoft.com/office/officeart/2005/8/layout/vList2"/>
    <dgm:cxn modelId="{C6939C80-B844-4805-9E01-2B3F1F633B5A}" type="presOf" srcId="{0AE7E89D-69D5-4C8F-886D-2B576E69852B}" destId="{3F506614-B85D-4AD5-94A3-16277030DF31}" srcOrd="0" destOrd="0" presId="urn:microsoft.com/office/officeart/2005/8/layout/vList2"/>
    <dgm:cxn modelId="{2CB6DE6E-233A-4968-8026-64C9A96A4CA8}" type="presOf" srcId="{19197F3B-59BD-4B95-AA25-3A73EE547DB6}" destId="{0EE0BF66-4CAD-4FB8-ACAA-AED7DC3592B7}" srcOrd="0" destOrd="0" presId="urn:microsoft.com/office/officeart/2005/8/layout/vList2"/>
    <dgm:cxn modelId="{1CF8772C-11E5-4ECC-89F0-B0DF730DDB12}" type="presParOf" srcId="{0EE0BF66-4CAD-4FB8-ACAA-AED7DC3592B7}" destId="{3F506614-B85D-4AD5-94A3-16277030DF31}" srcOrd="0" destOrd="0" presId="urn:microsoft.com/office/officeart/2005/8/layout/vList2"/>
    <dgm:cxn modelId="{8BD17243-9828-4506-B279-4CD54E8DB0B4}" type="presParOf" srcId="{0EE0BF66-4CAD-4FB8-ACAA-AED7DC3592B7}" destId="{30123B13-8EF7-4F51-8E33-68338094D2F6}" srcOrd="1" destOrd="0" presId="urn:microsoft.com/office/officeart/2005/8/layout/vList2"/>
    <dgm:cxn modelId="{E05C9B4D-DE57-4A27-889D-0B8E3FDE1FBE}" type="presParOf" srcId="{0EE0BF66-4CAD-4FB8-ACAA-AED7DC3592B7}" destId="{D65C98D5-1A8B-4621-8EA8-DD153A215C3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9197F3B-59BD-4B95-AA25-3A73EE547DB6}" type="doc">
      <dgm:prSet loTypeId="urn:microsoft.com/office/officeart/2005/8/layout/vList2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0AE7E89D-69D5-4C8F-886D-2B576E69852B}">
      <dgm:prSet phldrT="[Текст]" custT="1"/>
      <dgm:spPr/>
      <dgm:t>
        <a:bodyPr/>
        <a:lstStyle/>
        <a:p>
          <a:r>
            <a:rPr lang="ru-RU" sz="2000" b="1" dirty="0"/>
            <a:t>18 законов </a:t>
          </a:r>
          <a:r>
            <a:rPr lang="ru-RU" sz="2000" dirty="0"/>
            <a:t>Республики Бурятия</a:t>
          </a:r>
          <a:endParaRPr lang="ru-RU" sz="2000" b="0" dirty="0"/>
        </a:p>
      </dgm:t>
    </dgm:pt>
    <dgm:pt modelId="{B1785DA2-BAEC-477D-83DD-2D8C6351F01E}" type="parTrans" cxnId="{BDDB1727-8A33-4BEE-A401-8BA1F85885F7}">
      <dgm:prSet/>
      <dgm:spPr/>
      <dgm:t>
        <a:bodyPr/>
        <a:lstStyle/>
        <a:p>
          <a:endParaRPr lang="ru-RU"/>
        </a:p>
      </dgm:t>
    </dgm:pt>
    <dgm:pt modelId="{A445DED0-35C4-45F6-B5BF-2B909DBF90B1}" type="sibTrans" cxnId="{BDDB1727-8A33-4BEE-A401-8BA1F85885F7}">
      <dgm:prSet/>
      <dgm:spPr/>
      <dgm:t>
        <a:bodyPr/>
        <a:lstStyle/>
        <a:p>
          <a:endParaRPr lang="ru-RU"/>
        </a:p>
      </dgm:t>
    </dgm:pt>
    <dgm:pt modelId="{82C1B329-B420-4D34-96AF-9C01732CAD13}">
      <dgm:prSet custT="1"/>
      <dgm:spPr/>
      <dgm:t>
        <a:bodyPr/>
        <a:lstStyle/>
        <a:p>
          <a:r>
            <a:rPr lang="ru-RU" sz="2000" b="1" dirty="0"/>
            <a:t>24 нормативно-правовых акта </a:t>
          </a:r>
          <a:r>
            <a:rPr lang="ru-RU" sz="2000" dirty="0"/>
            <a:t>государственных органов власти и местного самоуправления Республики Бурятия</a:t>
          </a:r>
        </a:p>
      </dgm:t>
    </dgm:pt>
    <dgm:pt modelId="{393908F7-AAF0-4F9D-A358-60218CF72CB0}" type="parTrans" cxnId="{48949A53-7A77-4440-87E0-41C9E79F9399}">
      <dgm:prSet/>
      <dgm:spPr/>
      <dgm:t>
        <a:bodyPr/>
        <a:lstStyle/>
        <a:p>
          <a:endParaRPr lang="ru-RU"/>
        </a:p>
      </dgm:t>
    </dgm:pt>
    <dgm:pt modelId="{3B66AE59-6692-4495-AAB2-265DF9982BFE}" type="sibTrans" cxnId="{48949A53-7A77-4440-87E0-41C9E79F9399}">
      <dgm:prSet/>
      <dgm:spPr/>
      <dgm:t>
        <a:bodyPr/>
        <a:lstStyle/>
        <a:p>
          <a:endParaRPr lang="ru-RU"/>
        </a:p>
      </dgm:t>
    </dgm:pt>
    <dgm:pt modelId="{0EE0BF66-4CAD-4FB8-ACAA-AED7DC3592B7}" type="pres">
      <dgm:prSet presAssocID="{19197F3B-59BD-4B95-AA25-3A73EE547DB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F506614-B85D-4AD5-94A3-16277030DF31}" type="pres">
      <dgm:prSet presAssocID="{0AE7E89D-69D5-4C8F-886D-2B576E69852B}" presName="parentText" presStyleLbl="node1" presStyleIdx="0" presStyleCnt="2" custScaleY="52117" custLinFactY="-1988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123B13-8EF7-4F51-8E33-68338094D2F6}" type="pres">
      <dgm:prSet presAssocID="{A445DED0-35C4-45F6-B5BF-2B909DBF90B1}" presName="spacer" presStyleCnt="0"/>
      <dgm:spPr/>
    </dgm:pt>
    <dgm:pt modelId="{F96008FE-AE52-4A75-B3D1-76B10A8BF0CD}" type="pres">
      <dgm:prSet presAssocID="{82C1B329-B420-4D34-96AF-9C01732CAD13}" presName="parentText" presStyleLbl="node1" presStyleIdx="1" presStyleCnt="2" custScaleY="76143" custLinFactNeighborY="-4707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8949A53-7A77-4440-87E0-41C9E79F9399}" srcId="{19197F3B-59BD-4B95-AA25-3A73EE547DB6}" destId="{82C1B329-B420-4D34-96AF-9C01732CAD13}" srcOrd="1" destOrd="0" parTransId="{393908F7-AAF0-4F9D-A358-60218CF72CB0}" sibTransId="{3B66AE59-6692-4495-AAB2-265DF9982BFE}"/>
    <dgm:cxn modelId="{BDDB1727-8A33-4BEE-A401-8BA1F85885F7}" srcId="{19197F3B-59BD-4B95-AA25-3A73EE547DB6}" destId="{0AE7E89D-69D5-4C8F-886D-2B576E69852B}" srcOrd="0" destOrd="0" parTransId="{B1785DA2-BAEC-477D-83DD-2D8C6351F01E}" sibTransId="{A445DED0-35C4-45F6-B5BF-2B909DBF90B1}"/>
    <dgm:cxn modelId="{250D373C-F41C-4E93-9B6B-D3A8B03359BA}" type="presOf" srcId="{0AE7E89D-69D5-4C8F-886D-2B576E69852B}" destId="{3F506614-B85D-4AD5-94A3-16277030DF31}" srcOrd="0" destOrd="0" presId="urn:microsoft.com/office/officeart/2005/8/layout/vList2"/>
    <dgm:cxn modelId="{9EA26F3B-0310-4CAA-B01F-6D8B13AFAB62}" type="presOf" srcId="{82C1B329-B420-4D34-96AF-9C01732CAD13}" destId="{F96008FE-AE52-4A75-B3D1-76B10A8BF0CD}" srcOrd="0" destOrd="0" presId="urn:microsoft.com/office/officeart/2005/8/layout/vList2"/>
    <dgm:cxn modelId="{651AA9BC-307C-4E3D-8B83-B2C4C71F078E}" type="presOf" srcId="{19197F3B-59BD-4B95-AA25-3A73EE547DB6}" destId="{0EE0BF66-4CAD-4FB8-ACAA-AED7DC3592B7}" srcOrd="0" destOrd="0" presId="urn:microsoft.com/office/officeart/2005/8/layout/vList2"/>
    <dgm:cxn modelId="{59C723EA-B93B-4892-86B0-F872C95C033B}" type="presParOf" srcId="{0EE0BF66-4CAD-4FB8-ACAA-AED7DC3592B7}" destId="{3F506614-B85D-4AD5-94A3-16277030DF31}" srcOrd="0" destOrd="0" presId="urn:microsoft.com/office/officeart/2005/8/layout/vList2"/>
    <dgm:cxn modelId="{FED3527E-51B2-4223-83E6-0FA706819975}" type="presParOf" srcId="{0EE0BF66-4CAD-4FB8-ACAA-AED7DC3592B7}" destId="{30123B13-8EF7-4F51-8E33-68338094D2F6}" srcOrd="1" destOrd="0" presId="urn:microsoft.com/office/officeart/2005/8/layout/vList2"/>
    <dgm:cxn modelId="{4DABD8EE-8592-4E74-BB60-4F0279ED52B0}" type="presParOf" srcId="{0EE0BF66-4CAD-4FB8-ACAA-AED7DC3592B7}" destId="{F96008FE-AE52-4A75-B3D1-76B10A8BF0CD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9197F3B-59BD-4B95-AA25-3A73EE547DB6}" type="doc">
      <dgm:prSet loTypeId="urn:microsoft.com/office/officeart/2005/8/layout/vList2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0AE7E89D-69D5-4C8F-886D-2B576E69852B}">
      <dgm:prSet phldrT="[Текст]" custT="1"/>
      <dgm:spPr/>
      <dgm:t>
        <a:bodyPr/>
        <a:lstStyle/>
        <a:p>
          <a:r>
            <a:rPr lang="ru-RU" sz="2000" dirty="0"/>
            <a:t>В органы исполнительной власти, органы местного самоуправления и объектам КМ или ЭАМ направлено               </a:t>
          </a:r>
          <a:r>
            <a:rPr lang="ru-RU" sz="2000" b="1" dirty="0"/>
            <a:t>18 информационных писем</a:t>
          </a:r>
        </a:p>
      </dgm:t>
    </dgm:pt>
    <dgm:pt modelId="{B1785DA2-BAEC-477D-83DD-2D8C6351F01E}" type="parTrans" cxnId="{BDDB1727-8A33-4BEE-A401-8BA1F85885F7}">
      <dgm:prSet/>
      <dgm:spPr/>
      <dgm:t>
        <a:bodyPr/>
        <a:lstStyle/>
        <a:p>
          <a:endParaRPr lang="ru-RU"/>
        </a:p>
      </dgm:t>
    </dgm:pt>
    <dgm:pt modelId="{A445DED0-35C4-45F6-B5BF-2B909DBF90B1}" type="sibTrans" cxnId="{BDDB1727-8A33-4BEE-A401-8BA1F85885F7}">
      <dgm:prSet/>
      <dgm:spPr/>
      <dgm:t>
        <a:bodyPr/>
        <a:lstStyle/>
        <a:p>
          <a:endParaRPr lang="ru-RU"/>
        </a:p>
      </dgm:t>
    </dgm:pt>
    <dgm:pt modelId="{0EE0BF66-4CAD-4FB8-ACAA-AED7DC3592B7}" type="pres">
      <dgm:prSet presAssocID="{19197F3B-59BD-4B95-AA25-3A73EE547DB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F506614-B85D-4AD5-94A3-16277030DF31}" type="pres">
      <dgm:prSet presAssocID="{0AE7E89D-69D5-4C8F-886D-2B576E69852B}" presName="parentText" presStyleLbl="node1" presStyleIdx="0" presStyleCnt="1" custScaleY="407054" custLinFactY="-1988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DDB1727-8A33-4BEE-A401-8BA1F85885F7}" srcId="{19197F3B-59BD-4B95-AA25-3A73EE547DB6}" destId="{0AE7E89D-69D5-4C8F-886D-2B576E69852B}" srcOrd="0" destOrd="0" parTransId="{B1785DA2-BAEC-477D-83DD-2D8C6351F01E}" sibTransId="{A445DED0-35C4-45F6-B5BF-2B909DBF90B1}"/>
    <dgm:cxn modelId="{0D63C700-9FFE-4104-B6D2-A60404C4CB32}" type="presOf" srcId="{19197F3B-59BD-4B95-AA25-3A73EE547DB6}" destId="{0EE0BF66-4CAD-4FB8-ACAA-AED7DC3592B7}" srcOrd="0" destOrd="0" presId="urn:microsoft.com/office/officeart/2005/8/layout/vList2"/>
    <dgm:cxn modelId="{F1BD5A5B-E0AB-4140-8F24-A692146691AC}" type="presOf" srcId="{0AE7E89D-69D5-4C8F-886D-2B576E69852B}" destId="{3F506614-B85D-4AD5-94A3-16277030DF31}" srcOrd="0" destOrd="0" presId="urn:microsoft.com/office/officeart/2005/8/layout/vList2"/>
    <dgm:cxn modelId="{5FC3B973-91BE-4ED0-863F-1AC515EFFD35}" type="presParOf" srcId="{0EE0BF66-4CAD-4FB8-ACAA-AED7DC3592B7}" destId="{3F506614-B85D-4AD5-94A3-16277030DF3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9197F3B-59BD-4B95-AA25-3A73EE547DB6}" type="doc">
      <dgm:prSet loTypeId="urn:microsoft.com/office/officeart/2005/8/layout/vList2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0AE7E89D-69D5-4C8F-886D-2B576E69852B}">
      <dgm:prSet phldrT="[Текст]" custT="1"/>
      <dgm:spPr/>
      <dgm:t>
        <a:bodyPr/>
        <a:lstStyle/>
        <a:p>
          <a:r>
            <a:rPr lang="ru-RU" sz="2000" dirty="0"/>
            <a:t>Должностными лицами Счетной палаты возбуждено </a:t>
          </a:r>
          <a:r>
            <a:rPr lang="ru-RU" sz="2000" b="1" dirty="0"/>
            <a:t>28 дел об административных правонарушениях</a:t>
          </a:r>
        </a:p>
      </dgm:t>
    </dgm:pt>
    <dgm:pt modelId="{B1785DA2-BAEC-477D-83DD-2D8C6351F01E}" type="parTrans" cxnId="{BDDB1727-8A33-4BEE-A401-8BA1F85885F7}">
      <dgm:prSet/>
      <dgm:spPr/>
      <dgm:t>
        <a:bodyPr/>
        <a:lstStyle/>
        <a:p>
          <a:endParaRPr lang="ru-RU"/>
        </a:p>
      </dgm:t>
    </dgm:pt>
    <dgm:pt modelId="{A445DED0-35C4-45F6-B5BF-2B909DBF90B1}" type="sibTrans" cxnId="{BDDB1727-8A33-4BEE-A401-8BA1F85885F7}">
      <dgm:prSet/>
      <dgm:spPr/>
      <dgm:t>
        <a:bodyPr/>
        <a:lstStyle/>
        <a:p>
          <a:endParaRPr lang="ru-RU"/>
        </a:p>
      </dgm:t>
    </dgm:pt>
    <dgm:pt modelId="{F292CE7C-5782-4A45-B5D7-DD792CC7A24D}">
      <dgm:prSet phldrT="[Текст]" custT="1"/>
      <dgm:spPr/>
      <dgm:t>
        <a:bodyPr/>
        <a:lstStyle/>
        <a:p>
          <a:r>
            <a:rPr lang="ru-RU" sz="2000" dirty="0"/>
            <a:t>По </a:t>
          </a:r>
          <a:r>
            <a:rPr lang="ru-RU" sz="2000" b="1" dirty="0"/>
            <a:t>28 делам </a:t>
          </a:r>
          <a:r>
            <a:rPr lang="ru-RU" sz="2000" dirty="0"/>
            <a:t>судом вынесены постановления об </a:t>
          </a:r>
          <a:r>
            <a:rPr lang="ru-RU" sz="2000" dirty="0" err="1"/>
            <a:t>администра-тивном</a:t>
          </a:r>
          <a:r>
            <a:rPr lang="ru-RU" sz="2000" dirty="0"/>
            <a:t> правонарушении с назначением административного наказания</a:t>
          </a:r>
          <a:endParaRPr lang="ru-RU" sz="2000" b="0" dirty="0"/>
        </a:p>
      </dgm:t>
    </dgm:pt>
    <dgm:pt modelId="{97AAC3F1-6F40-4408-BB6D-E495DEB1E9E1}" type="parTrans" cxnId="{14F2BE37-C013-441D-AD0B-D2199A830FFE}">
      <dgm:prSet/>
      <dgm:spPr/>
      <dgm:t>
        <a:bodyPr/>
        <a:lstStyle/>
        <a:p>
          <a:endParaRPr lang="ru-RU"/>
        </a:p>
      </dgm:t>
    </dgm:pt>
    <dgm:pt modelId="{5B5E7E59-BE65-4C0F-818F-E3734C815CE8}" type="sibTrans" cxnId="{14F2BE37-C013-441D-AD0B-D2199A830FFE}">
      <dgm:prSet/>
      <dgm:spPr/>
      <dgm:t>
        <a:bodyPr/>
        <a:lstStyle/>
        <a:p>
          <a:endParaRPr lang="ru-RU"/>
        </a:p>
      </dgm:t>
    </dgm:pt>
    <dgm:pt modelId="{0EE0BF66-4CAD-4FB8-ACAA-AED7DC3592B7}" type="pres">
      <dgm:prSet presAssocID="{19197F3B-59BD-4B95-AA25-3A73EE547DB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F506614-B85D-4AD5-94A3-16277030DF31}" type="pres">
      <dgm:prSet presAssocID="{0AE7E89D-69D5-4C8F-886D-2B576E69852B}" presName="parentText" presStyleLbl="node1" presStyleIdx="0" presStyleCnt="2" custScaleY="58628" custLinFactY="-1988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123B13-8EF7-4F51-8E33-68338094D2F6}" type="pres">
      <dgm:prSet presAssocID="{A445DED0-35C4-45F6-B5BF-2B909DBF90B1}" presName="spacer" presStyleCnt="0"/>
      <dgm:spPr/>
    </dgm:pt>
    <dgm:pt modelId="{D65C98D5-1A8B-4621-8EA8-DD153A215C3A}" type="pres">
      <dgm:prSet presAssocID="{F292CE7C-5782-4A45-B5D7-DD792CC7A24D}" presName="parentText" presStyleLbl="node1" presStyleIdx="1" presStyleCnt="2" custScaleY="78976" custLinFactNeighborY="-2973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1FCBA44-4143-4A1C-8FE0-81F78ABA61EE}" type="presOf" srcId="{0AE7E89D-69D5-4C8F-886D-2B576E69852B}" destId="{3F506614-B85D-4AD5-94A3-16277030DF31}" srcOrd="0" destOrd="0" presId="urn:microsoft.com/office/officeart/2005/8/layout/vList2"/>
    <dgm:cxn modelId="{72B3384A-DAF8-48AC-954B-EBD3304E2B41}" type="presOf" srcId="{19197F3B-59BD-4B95-AA25-3A73EE547DB6}" destId="{0EE0BF66-4CAD-4FB8-ACAA-AED7DC3592B7}" srcOrd="0" destOrd="0" presId="urn:microsoft.com/office/officeart/2005/8/layout/vList2"/>
    <dgm:cxn modelId="{BDDB1727-8A33-4BEE-A401-8BA1F85885F7}" srcId="{19197F3B-59BD-4B95-AA25-3A73EE547DB6}" destId="{0AE7E89D-69D5-4C8F-886D-2B576E69852B}" srcOrd="0" destOrd="0" parTransId="{B1785DA2-BAEC-477D-83DD-2D8C6351F01E}" sibTransId="{A445DED0-35C4-45F6-B5BF-2B909DBF90B1}"/>
    <dgm:cxn modelId="{14F2BE37-C013-441D-AD0B-D2199A830FFE}" srcId="{19197F3B-59BD-4B95-AA25-3A73EE547DB6}" destId="{F292CE7C-5782-4A45-B5D7-DD792CC7A24D}" srcOrd="1" destOrd="0" parTransId="{97AAC3F1-6F40-4408-BB6D-E495DEB1E9E1}" sibTransId="{5B5E7E59-BE65-4C0F-818F-E3734C815CE8}"/>
    <dgm:cxn modelId="{22611D90-19B2-4441-8F2B-A9AFFC4A333B}" type="presOf" srcId="{F292CE7C-5782-4A45-B5D7-DD792CC7A24D}" destId="{D65C98D5-1A8B-4621-8EA8-DD153A215C3A}" srcOrd="0" destOrd="0" presId="urn:microsoft.com/office/officeart/2005/8/layout/vList2"/>
    <dgm:cxn modelId="{D57FD317-552C-4A5C-BE60-E4C7E9CA37CE}" type="presParOf" srcId="{0EE0BF66-4CAD-4FB8-ACAA-AED7DC3592B7}" destId="{3F506614-B85D-4AD5-94A3-16277030DF31}" srcOrd="0" destOrd="0" presId="urn:microsoft.com/office/officeart/2005/8/layout/vList2"/>
    <dgm:cxn modelId="{4E6DAB5C-3436-4A26-A022-D69041A624A7}" type="presParOf" srcId="{0EE0BF66-4CAD-4FB8-ACAA-AED7DC3592B7}" destId="{30123B13-8EF7-4F51-8E33-68338094D2F6}" srcOrd="1" destOrd="0" presId="urn:microsoft.com/office/officeart/2005/8/layout/vList2"/>
    <dgm:cxn modelId="{F8A7C6A6-67AF-46FE-BE94-0EED97BC4429}" type="presParOf" srcId="{0EE0BF66-4CAD-4FB8-ACAA-AED7DC3592B7}" destId="{D65C98D5-1A8B-4621-8EA8-DD153A215C3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9197F3B-59BD-4B95-AA25-3A73EE547DB6}" type="doc">
      <dgm:prSet loTypeId="urn:microsoft.com/office/officeart/2005/8/layout/vList2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0AE7E89D-69D5-4C8F-886D-2B576E69852B}">
      <dgm:prSet phldrT="[Текст]" custT="1"/>
      <dgm:spPr/>
      <dgm:t>
        <a:bodyPr/>
        <a:lstStyle/>
        <a:p>
          <a:r>
            <a:rPr lang="ru-RU" sz="2000" b="0" dirty="0"/>
            <a:t>По обращениям Счетной палаты, направленным в </a:t>
          </a:r>
          <a:r>
            <a:rPr lang="ru-RU" sz="2000" b="0" dirty="0" err="1"/>
            <a:t>уполномо-ченные</a:t>
          </a:r>
          <a:r>
            <a:rPr lang="ru-RU" sz="2000" b="0" dirty="0"/>
            <a:t> органы, возбуждено </a:t>
          </a:r>
          <a:r>
            <a:rPr lang="ru-RU" sz="2000" b="1" dirty="0"/>
            <a:t>5 дел </a:t>
          </a:r>
          <a:r>
            <a:rPr lang="ru-RU" sz="2000" b="0" dirty="0"/>
            <a:t>об административных правонарушениях</a:t>
          </a:r>
        </a:p>
      </dgm:t>
    </dgm:pt>
    <dgm:pt modelId="{B1785DA2-BAEC-477D-83DD-2D8C6351F01E}" type="parTrans" cxnId="{BDDB1727-8A33-4BEE-A401-8BA1F85885F7}">
      <dgm:prSet/>
      <dgm:spPr/>
      <dgm:t>
        <a:bodyPr/>
        <a:lstStyle/>
        <a:p>
          <a:endParaRPr lang="ru-RU"/>
        </a:p>
      </dgm:t>
    </dgm:pt>
    <dgm:pt modelId="{A445DED0-35C4-45F6-B5BF-2B909DBF90B1}" type="sibTrans" cxnId="{BDDB1727-8A33-4BEE-A401-8BA1F85885F7}">
      <dgm:prSet/>
      <dgm:spPr/>
      <dgm:t>
        <a:bodyPr/>
        <a:lstStyle/>
        <a:p>
          <a:endParaRPr lang="ru-RU"/>
        </a:p>
      </dgm:t>
    </dgm:pt>
    <dgm:pt modelId="{0EE0BF66-4CAD-4FB8-ACAA-AED7DC3592B7}" type="pres">
      <dgm:prSet presAssocID="{19197F3B-59BD-4B95-AA25-3A73EE547DB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F506614-B85D-4AD5-94A3-16277030DF31}" type="pres">
      <dgm:prSet presAssocID="{0AE7E89D-69D5-4C8F-886D-2B576E69852B}" presName="parentText" presStyleLbl="node1" presStyleIdx="0" presStyleCnt="1" custScaleY="402059" custLinFactNeighborY="-5827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DDB1727-8A33-4BEE-A401-8BA1F85885F7}" srcId="{19197F3B-59BD-4B95-AA25-3A73EE547DB6}" destId="{0AE7E89D-69D5-4C8F-886D-2B576E69852B}" srcOrd="0" destOrd="0" parTransId="{B1785DA2-BAEC-477D-83DD-2D8C6351F01E}" sibTransId="{A445DED0-35C4-45F6-B5BF-2B909DBF90B1}"/>
    <dgm:cxn modelId="{0464DECD-E13C-4C7A-8026-DF937A947AEB}" type="presOf" srcId="{0AE7E89D-69D5-4C8F-886D-2B576E69852B}" destId="{3F506614-B85D-4AD5-94A3-16277030DF31}" srcOrd="0" destOrd="0" presId="urn:microsoft.com/office/officeart/2005/8/layout/vList2"/>
    <dgm:cxn modelId="{553AAFBC-B5D8-4067-8CBF-A0BA8D870EEE}" type="presOf" srcId="{19197F3B-59BD-4B95-AA25-3A73EE547DB6}" destId="{0EE0BF66-4CAD-4FB8-ACAA-AED7DC3592B7}" srcOrd="0" destOrd="0" presId="urn:microsoft.com/office/officeart/2005/8/layout/vList2"/>
    <dgm:cxn modelId="{F05FE0B7-BFE7-4291-8E9B-1DA93352A8ED}" type="presParOf" srcId="{0EE0BF66-4CAD-4FB8-ACAA-AED7DC3592B7}" destId="{3F506614-B85D-4AD5-94A3-16277030DF3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9197F3B-59BD-4B95-AA25-3A73EE547DB6}" type="doc">
      <dgm:prSet loTypeId="urn:microsoft.com/office/officeart/2005/8/layout/vList2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0AE7E89D-69D5-4C8F-886D-2B576E69852B}">
      <dgm:prSet phldrT="[Текст]" custT="1"/>
      <dgm:spPr/>
      <dgm:t>
        <a:bodyPr/>
        <a:lstStyle/>
        <a:p>
          <a:r>
            <a:rPr lang="ru-RU" sz="2000" b="1" dirty="0"/>
            <a:t>5 юридических лиц</a:t>
          </a:r>
          <a:endParaRPr lang="ru-RU" sz="2000" b="0" dirty="0"/>
        </a:p>
      </dgm:t>
    </dgm:pt>
    <dgm:pt modelId="{B1785DA2-BAEC-477D-83DD-2D8C6351F01E}" type="parTrans" cxnId="{BDDB1727-8A33-4BEE-A401-8BA1F85885F7}">
      <dgm:prSet/>
      <dgm:spPr/>
      <dgm:t>
        <a:bodyPr/>
        <a:lstStyle/>
        <a:p>
          <a:endParaRPr lang="ru-RU"/>
        </a:p>
      </dgm:t>
    </dgm:pt>
    <dgm:pt modelId="{A445DED0-35C4-45F6-B5BF-2B909DBF90B1}" type="sibTrans" cxnId="{BDDB1727-8A33-4BEE-A401-8BA1F85885F7}">
      <dgm:prSet/>
      <dgm:spPr/>
      <dgm:t>
        <a:bodyPr/>
        <a:lstStyle/>
        <a:p>
          <a:endParaRPr lang="ru-RU"/>
        </a:p>
      </dgm:t>
    </dgm:pt>
    <dgm:pt modelId="{F292CE7C-5782-4A45-B5D7-DD792CC7A24D}">
      <dgm:prSet phldrT="[Текст]" custT="1"/>
      <dgm:spPr/>
      <dgm:t>
        <a:bodyPr/>
        <a:lstStyle/>
        <a:p>
          <a:r>
            <a:rPr lang="ru-RU" sz="2000" b="1" dirty="0"/>
            <a:t>28 должностных лиц</a:t>
          </a:r>
        </a:p>
      </dgm:t>
    </dgm:pt>
    <dgm:pt modelId="{97AAC3F1-6F40-4408-BB6D-E495DEB1E9E1}" type="parTrans" cxnId="{14F2BE37-C013-441D-AD0B-D2199A830FFE}">
      <dgm:prSet/>
      <dgm:spPr/>
      <dgm:t>
        <a:bodyPr/>
        <a:lstStyle/>
        <a:p>
          <a:endParaRPr lang="ru-RU"/>
        </a:p>
      </dgm:t>
    </dgm:pt>
    <dgm:pt modelId="{5B5E7E59-BE65-4C0F-818F-E3734C815CE8}" type="sibTrans" cxnId="{14F2BE37-C013-441D-AD0B-D2199A830FFE}">
      <dgm:prSet/>
      <dgm:spPr/>
      <dgm:t>
        <a:bodyPr/>
        <a:lstStyle/>
        <a:p>
          <a:endParaRPr lang="ru-RU"/>
        </a:p>
      </dgm:t>
    </dgm:pt>
    <dgm:pt modelId="{0EE0BF66-4CAD-4FB8-ACAA-AED7DC3592B7}" type="pres">
      <dgm:prSet presAssocID="{19197F3B-59BD-4B95-AA25-3A73EE547DB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F506614-B85D-4AD5-94A3-16277030DF31}" type="pres">
      <dgm:prSet presAssocID="{0AE7E89D-69D5-4C8F-886D-2B576E69852B}" presName="parentText" presStyleLbl="node1" presStyleIdx="0" presStyleCnt="2" custScaleY="48383" custLinFactY="-1988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123B13-8EF7-4F51-8E33-68338094D2F6}" type="pres">
      <dgm:prSet presAssocID="{A445DED0-35C4-45F6-B5BF-2B909DBF90B1}" presName="spacer" presStyleCnt="0"/>
      <dgm:spPr/>
    </dgm:pt>
    <dgm:pt modelId="{D65C98D5-1A8B-4621-8EA8-DD153A215C3A}" type="pres">
      <dgm:prSet presAssocID="{F292CE7C-5782-4A45-B5D7-DD792CC7A24D}" presName="parentText" presStyleLbl="node1" presStyleIdx="1" presStyleCnt="2" custScaleY="54158" custLinFactNeighborY="-5994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796171D-11BE-4734-842B-6DEBEF9B6B2B}" type="presOf" srcId="{0AE7E89D-69D5-4C8F-886D-2B576E69852B}" destId="{3F506614-B85D-4AD5-94A3-16277030DF31}" srcOrd="0" destOrd="0" presId="urn:microsoft.com/office/officeart/2005/8/layout/vList2"/>
    <dgm:cxn modelId="{BDDB1727-8A33-4BEE-A401-8BA1F85885F7}" srcId="{19197F3B-59BD-4B95-AA25-3A73EE547DB6}" destId="{0AE7E89D-69D5-4C8F-886D-2B576E69852B}" srcOrd="0" destOrd="0" parTransId="{B1785DA2-BAEC-477D-83DD-2D8C6351F01E}" sibTransId="{A445DED0-35C4-45F6-B5BF-2B909DBF90B1}"/>
    <dgm:cxn modelId="{14F2BE37-C013-441D-AD0B-D2199A830FFE}" srcId="{19197F3B-59BD-4B95-AA25-3A73EE547DB6}" destId="{F292CE7C-5782-4A45-B5D7-DD792CC7A24D}" srcOrd="1" destOrd="0" parTransId="{97AAC3F1-6F40-4408-BB6D-E495DEB1E9E1}" sibTransId="{5B5E7E59-BE65-4C0F-818F-E3734C815CE8}"/>
    <dgm:cxn modelId="{EF60B15B-A738-41A8-9201-BCE8A63A8EC7}" type="presOf" srcId="{19197F3B-59BD-4B95-AA25-3A73EE547DB6}" destId="{0EE0BF66-4CAD-4FB8-ACAA-AED7DC3592B7}" srcOrd="0" destOrd="0" presId="urn:microsoft.com/office/officeart/2005/8/layout/vList2"/>
    <dgm:cxn modelId="{76099579-3222-4A5A-B585-7EA6AEE8F59D}" type="presOf" srcId="{F292CE7C-5782-4A45-B5D7-DD792CC7A24D}" destId="{D65C98D5-1A8B-4621-8EA8-DD153A215C3A}" srcOrd="0" destOrd="0" presId="urn:microsoft.com/office/officeart/2005/8/layout/vList2"/>
    <dgm:cxn modelId="{3FD6C5D5-5EC7-4CFC-8F75-175FEA917894}" type="presParOf" srcId="{0EE0BF66-4CAD-4FB8-ACAA-AED7DC3592B7}" destId="{3F506614-B85D-4AD5-94A3-16277030DF31}" srcOrd="0" destOrd="0" presId="urn:microsoft.com/office/officeart/2005/8/layout/vList2"/>
    <dgm:cxn modelId="{01E980FB-CDBA-4766-A1D0-020FDC5CFDAA}" type="presParOf" srcId="{0EE0BF66-4CAD-4FB8-ACAA-AED7DC3592B7}" destId="{30123B13-8EF7-4F51-8E33-68338094D2F6}" srcOrd="1" destOrd="0" presId="urn:microsoft.com/office/officeart/2005/8/layout/vList2"/>
    <dgm:cxn modelId="{BC4EB11C-F01E-48C3-B1CC-45E49F198BF1}" type="presParOf" srcId="{0EE0BF66-4CAD-4FB8-ACAA-AED7DC3592B7}" destId="{D65C98D5-1A8B-4621-8EA8-DD153A215C3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9197F3B-59BD-4B95-AA25-3A73EE547DB6}" type="doc">
      <dgm:prSet loTypeId="urn:microsoft.com/office/officeart/2005/8/layout/vList2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0AE7E89D-69D5-4C8F-886D-2B576E69852B}">
      <dgm:prSet phldrT="[Текст]" custT="1"/>
      <dgm:spPr/>
      <dgm:t>
        <a:bodyPr/>
        <a:lstStyle/>
        <a:p>
          <a:r>
            <a:rPr lang="ru-RU" sz="2000" b="1" dirty="0"/>
            <a:t>11 лиц </a:t>
          </a:r>
          <a:r>
            <a:rPr lang="ru-RU" sz="2000" b="0" dirty="0"/>
            <a:t>привлечено к дисциплинарной ответственности</a:t>
          </a:r>
        </a:p>
      </dgm:t>
    </dgm:pt>
    <dgm:pt modelId="{B1785DA2-BAEC-477D-83DD-2D8C6351F01E}" type="parTrans" cxnId="{BDDB1727-8A33-4BEE-A401-8BA1F85885F7}">
      <dgm:prSet/>
      <dgm:spPr/>
      <dgm:t>
        <a:bodyPr/>
        <a:lstStyle/>
        <a:p>
          <a:endParaRPr lang="ru-RU"/>
        </a:p>
      </dgm:t>
    </dgm:pt>
    <dgm:pt modelId="{A445DED0-35C4-45F6-B5BF-2B909DBF90B1}" type="sibTrans" cxnId="{BDDB1727-8A33-4BEE-A401-8BA1F85885F7}">
      <dgm:prSet/>
      <dgm:spPr/>
      <dgm:t>
        <a:bodyPr/>
        <a:lstStyle/>
        <a:p>
          <a:endParaRPr lang="ru-RU"/>
        </a:p>
      </dgm:t>
    </dgm:pt>
    <dgm:pt modelId="{0EE0BF66-4CAD-4FB8-ACAA-AED7DC3592B7}" type="pres">
      <dgm:prSet presAssocID="{19197F3B-59BD-4B95-AA25-3A73EE547DB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F506614-B85D-4AD5-94A3-16277030DF31}" type="pres">
      <dgm:prSet presAssocID="{0AE7E89D-69D5-4C8F-886D-2B576E69852B}" presName="parentText" presStyleLbl="node1" presStyleIdx="0" presStyleCnt="1" custScaleY="402059" custLinFactNeighborY="136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DDB1727-8A33-4BEE-A401-8BA1F85885F7}" srcId="{19197F3B-59BD-4B95-AA25-3A73EE547DB6}" destId="{0AE7E89D-69D5-4C8F-886D-2B576E69852B}" srcOrd="0" destOrd="0" parTransId="{B1785DA2-BAEC-477D-83DD-2D8C6351F01E}" sibTransId="{A445DED0-35C4-45F6-B5BF-2B909DBF90B1}"/>
    <dgm:cxn modelId="{0464DECD-E13C-4C7A-8026-DF937A947AEB}" type="presOf" srcId="{0AE7E89D-69D5-4C8F-886D-2B576E69852B}" destId="{3F506614-B85D-4AD5-94A3-16277030DF31}" srcOrd="0" destOrd="0" presId="urn:microsoft.com/office/officeart/2005/8/layout/vList2"/>
    <dgm:cxn modelId="{553AAFBC-B5D8-4067-8CBF-A0BA8D870EEE}" type="presOf" srcId="{19197F3B-59BD-4B95-AA25-3A73EE547DB6}" destId="{0EE0BF66-4CAD-4FB8-ACAA-AED7DC3592B7}" srcOrd="0" destOrd="0" presId="urn:microsoft.com/office/officeart/2005/8/layout/vList2"/>
    <dgm:cxn modelId="{F05FE0B7-BFE7-4291-8E9B-1DA93352A8ED}" type="presParOf" srcId="{0EE0BF66-4CAD-4FB8-ACAA-AED7DC3592B7}" destId="{3F506614-B85D-4AD5-94A3-16277030DF3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F506614-B85D-4AD5-94A3-16277030DF31}">
      <dsp:nvSpPr>
        <dsp:cNvPr id="0" name=""/>
        <dsp:cNvSpPr/>
      </dsp:nvSpPr>
      <dsp:spPr>
        <a:xfrm>
          <a:off x="0" y="0"/>
          <a:ext cx="7191403" cy="58186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Должностными лицами Счетной палаты составлено </a:t>
          </a:r>
          <a:r>
            <a:rPr lang="ru-RU" sz="2000" b="1" kern="1200" dirty="0"/>
            <a:t>65 актов</a:t>
          </a:r>
        </a:p>
      </dsp:txBody>
      <dsp:txXfrm>
        <a:off x="0" y="0"/>
        <a:ext cx="7191403" cy="581861"/>
      </dsp:txXfrm>
    </dsp:sp>
    <dsp:sp modelId="{D65C98D5-1A8B-4621-8EA8-DD153A215C3A}">
      <dsp:nvSpPr>
        <dsp:cNvPr id="0" name=""/>
        <dsp:cNvSpPr/>
      </dsp:nvSpPr>
      <dsp:spPr>
        <a:xfrm>
          <a:off x="0" y="995641"/>
          <a:ext cx="7191403" cy="805132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Рассмотрены и утверждены на Коллегии </a:t>
          </a:r>
          <a:r>
            <a:rPr lang="ru-RU" sz="2000" b="1" kern="1200" dirty="0"/>
            <a:t>21 отчет </a:t>
          </a:r>
          <a:r>
            <a:rPr lang="ru-RU" sz="2000" b="0" kern="1200" dirty="0"/>
            <a:t>по итогам контрольных мероприятий</a:t>
          </a:r>
        </a:p>
      </dsp:txBody>
      <dsp:txXfrm>
        <a:off x="0" y="995641"/>
        <a:ext cx="7191403" cy="805132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F506614-B85D-4AD5-94A3-16277030DF31}">
      <dsp:nvSpPr>
        <dsp:cNvPr id="0" name=""/>
        <dsp:cNvSpPr/>
      </dsp:nvSpPr>
      <dsp:spPr>
        <a:xfrm>
          <a:off x="0" y="0"/>
          <a:ext cx="8496944" cy="75383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/>
            <a:t>Проведено </a:t>
          </a:r>
          <a:r>
            <a:rPr lang="ru-RU" sz="2000" b="1" kern="1200" dirty="0"/>
            <a:t>289 экспертно-аналитических мероприятий</a:t>
          </a:r>
          <a:endParaRPr lang="ru-RU" sz="2000" b="0" kern="1200" dirty="0"/>
        </a:p>
      </dsp:txBody>
      <dsp:txXfrm>
        <a:off x="0" y="0"/>
        <a:ext cx="8496944" cy="753835"/>
      </dsp:txXfrm>
    </dsp:sp>
    <dsp:sp modelId="{D65C98D5-1A8B-4621-8EA8-DD153A215C3A}">
      <dsp:nvSpPr>
        <dsp:cNvPr id="0" name=""/>
        <dsp:cNvSpPr/>
      </dsp:nvSpPr>
      <dsp:spPr>
        <a:xfrm>
          <a:off x="0" y="838894"/>
          <a:ext cx="8496944" cy="740520"/>
        </a:xfrm>
        <a:prstGeom prst="roundRect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tint val="50000"/>
                <a:satMod val="300000"/>
              </a:schemeClr>
            </a:gs>
            <a:gs pos="35000">
              <a:schemeClr val="accent2">
                <a:hueOff val="2340759"/>
                <a:satOff val="-2919"/>
                <a:lumOff val="686"/>
                <a:alphaOff val="0"/>
                <a:tint val="37000"/>
                <a:satMod val="30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/>
            <a:t>Проведено </a:t>
          </a:r>
          <a:r>
            <a:rPr lang="ru-RU" sz="2000" b="1" kern="1200" dirty="0"/>
            <a:t>247 экспертиз проектов законодательных и иных НПА</a:t>
          </a:r>
        </a:p>
      </dsp:txBody>
      <dsp:txXfrm>
        <a:off x="0" y="838894"/>
        <a:ext cx="8496944" cy="740520"/>
      </dsp:txXfrm>
    </dsp:sp>
    <dsp:sp modelId="{F96008FE-AE52-4A75-B3D1-76B10A8BF0CD}">
      <dsp:nvSpPr>
        <dsp:cNvPr id="0" name=""/>
        <dsp:cNvSpPr/>
      </dsp:nvSpPr>
      <dsp:spPr>
        <a:xfrm>
          <a:off x="0" y="1672161"/>
          <a:ext cx="8496944" cy="848124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/>
            <a:t>Подготовлено </a:t>
          </a:r>
          <a:r>
            <a:rPr lang="ru-RU" sz="2000" b="1" kern="1200" dirty="0"/>
            <a:t>52 заключения на поправки Главы РБ и депутатов НХ РБ </a:t>
          </a:r>
          <a:r>
            <a:rPr lang="ru-RU" sz="2000" b="0" kern="1200" dirty="0"/>
            <a:t>в бюджет</a:t>
          </a:r>
          <a:r>
            <a:rPr lang="ru-RU" sz="2000" b="1" kern="1200" dirty="0"/>
            <a:t> </a:t>
          </a:r>
          <a:endParaRPr lang="ru-RU" sz="2000" kern="1200" dirty="0"/>
        </a:p>
      </dsp:txBody>
      <dsp:txXfrm>
        <a:off x="0" y="1672161"/>
        <a:ext cx="8496944" cy="84812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F506614-B85D-4AD5-94A3-16277030DF31}">
      <dsp:nvSpPr>
        <dsp:cNvPr id="0" name=""/>
        <dsp:cNvSpPr/>
      </dsp:nvSpPr>
      <dsp:spPr>
        <a:xfrm>
          <a:off x="0" y="0"/>
          <a:ext cx="7191403" cy="64791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/>
            <a:t>21 отчет </a:t>
          </a:r>
          <a:r>
            <a:rPr lang="ru-RU" sz="2000" b="0" kern="1200" dirty="0"/>
            <a:t>о проведенных контрольных мероприятиях</a:t>
          </a:r>
        </a:p>
      </dsp:txBody>
      <dsp:txXfrm>
        <a:off x="0" y="0"/>
        <a:ext cx="7191403" cy="647910"/>
      </dsp:txXfrm>
    </dsp:sp>
    <dsp:sp modelId="{D65C98D5-1A8B-4621-8EA8-DD153A215C3A}">
      <dsp:nvSpPr>
        <dsp:cNvPr id="0" name=""/>
        <dsp:cNvSpPr/>
      </dsp:nvSpPr>
      <dsp:spPr>
        <a:xfrm>
          <a:off x="0" y="730659"/>
          <a:ext cx="7191403" cy="848693"/>
        </a:xfrm>
        <a:prstGeom prst="roundRect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tint val="50000"/>
                <a:satMod val="300000"/>
              </a:schemeClr>
            </a:gs>
            <a:gs pos="35000">
              <a:schemeClr val="accent2">
                <a:hueOff val="2340759"/>
                <a:satOff val="-2919"/>
                <a:lumOff val="686"/>
                <a:alphaOff val="0"/>
                <a:tint val="37000"/>
                <a:satMod val="30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/>
            <a:t>177 заключений </a:t>
          </a:r>
          <a:r>
            <a:rPr lang="ru-RU" sz="2000" kern="1200" dirty="0"/>
            <a:t>на проекты законов и поправки к законам Республики Бурятия</a:t>
          </a:r>
          <a:endParaRPr lang="ru-RU" sz="2000" b="1" kern="1200" dirty="0"/>
        </a:p>
      </dsp:txBody>
      <dsp:txXfrm>
        <a:off x="0" y="730659"/>
        <a:ext cx="7191403" cy="848693"/>
      </dsp:txXfrm>
    </dsp:sp>
    <dsp:sp modelId="{F96008FE-AE52-4A75-B3D1-76B10A8BF0CD}">
      <dsp:nvSpPr>
        <dsp:cNvPr id="0" name=""/>
        <dsp:cNvSpPr/>
      </dsp:nvSpPr>
      <dsp:spPr>
        <a:xfrm>
          <a:off x="0" y="1659614"/>
          <a:ext cx="7191403" cy="840716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/>
            <a:t>15 заключений </a:t>
          </a:r>
          <a:r>
            <a:rPr lang="ru-RU" sz="2000" kern="1200" dirty="0"/>
            <a:t>о проведенных тематических экспертно-аналитических мероприятиях</a:t>
          </a:r>
        </a:p>
      </dsp:txBody>
      <dsp:txXfrm>
        <a:off x="0" y="1659614"/>
        <a:ext cx="7191403" cy="84071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F506614-B85D-4AD5-94A3-16277030DF31}">
      <dsp:nvSpPr>
        <dsp:cNvPr id="0" name=""/>
        <dsp:cNvSpPr/>
      </dsp:nvSpPr>
      <dsp:spPr>
        <a:xfrm>
          <a:off x="0" y="0"/>
          <a:ext cx="7191403" cy="58186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В адрес проверенных организаций внесено </a:t>
          </a:r>
          <a:r>
            <a:rPr lang="ru-RU" sz="2000" b="1" kern="1200" dirty="0"/>
            <a:t>35 представлений</a:t>
          </a:r>
        </a:p>
      </dsp:txBody>
      <dsp:txXfrm>
        <a:off x="0" y="0"/>
        <a:ext cx="7191403" cy="581861"/>
      </dsp:txXfrm>
    </dsp:sp>
    <dsp:sp modelId="{D65C98D5-1A8B-4621-8EA8-DD153A215C3A}">
      <dsp:nvSpPr>
        <dsp:cNvPr id="0" name=""/>
        <dsp:cNvSpPr/>
      </dsp:nvSpPr>
      <dsp:spPr>
        <a:xfrm>
          <a:off x="0" y="1000132"/>
          <a:ext cx="7191403" cy="581825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/>
            <a:t>28 представлений </a:t>
          </a:r>
          <a:r>
            <a:rPr lang="ru-RU" sz="2000" kern="1200" dirty="0"/>
            <a:t>выполнено</a:t>
          </a:r>
          <a:endParaRPr lang="ru-RU" sz="2000" b="0" kern="1200" dirty="0"/>
        </a:p>
      </dsp:txBody>
      <dsp:txXfrm>
        <a:off x="0" y="1000132"/>
        <a:ext cx="7191403" cy="58182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F506614-B85D-4AD5-94A3-16277030DF31}">
      <dsp:nvSpPr>
        <dsp:cNvPr id="0" name=""/>
        <dsp:cNvSpPr/>
      </dsp:nvSpPr>
      <dsp:spPr>
        <a:xfrm>
          <a:off x="0" y="0"/>
          <a:ext cx="7191403" cy="63415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/>
            <a:t>18 законов </a:t>
          </a:r>
          <a:r>
            <a:rPr lang="ru-RU" sz="2000" kern="1200" dirty="0"/>
            <a:t>Республики Бурятия</a:t>
          </a:r>
          <a:endParaRPr lang="ru-RU" sz="2000" b="0" kern="1200" dirty="0"/>
        </a:p>
      </dsp:txBody>
      <dsp:txXfrm>
        <a:off x="0" y="0"/>
        <a:ext cx="7191403" cy="634159"/>
      </dsp:txXfrm>
    </dsp:sp>
    <dsp:sp modelId="{F96008FE-AE52-4A75-B3D1-76B10A8BF0CD}">
      <dsp:nvSpPr>
        <dsp:cNvPr id="0" name=""/>
        <dsp:cNvSpPr/>
      </dsp:nvSpPr>
      <dsp:spPr>
        <a:xfrm>
          <a:off x="0" y="788004"/>
          <a:ext cx="7191403" cy="926508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/>
            <a:t>24 нормативно-правовых акта </a:t>
          </a:r>
          <a:r>
            <a:rPr lang="ru-RU" sz="2000" kern="1200" dirty="0"/>
            <a:t>государственных органов власти и местного самоуправления Республики Бурятия</a:t>
          </a:r>
        </a:p>
      </dsp:txBody>
      <dsp:txXfrm>
        <a:off x="0" y="788004"/>
        <a:ext cx="7191403" cy="926508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F506614-B85D-4AD5-94A3-16277030DF31}">
      <dsp:nvSpPr>
        <dsp:cNvPr id="0" name=""/>
        <dsp:cNvSpPr/>
      </dsp:nvSpPr>
      <dsp:spPr>
        <a:xfrm>
          <a:off x="0" y="0"/>
          <a:ext cx="7191403" cy="102294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В органы исполнительной власти, органы местного самоуправления и объектам КМ или ЭАМ направлено               </a:t>
          </a:r>
          <a:r>
            <a:rPr lang="ru-RU" sz="2000" b="1" kern="1200" dirty="0"/>
            <a:t>18 информационных писем</a:t>
          </a:r>
        </a:p>
      </dsp:txBody>
      <dsp:txXfrm>
        <a:off x="0" y="0"/>
        <a:ext cx="7191403" cy="1022944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F506614-B85D-4AD5-94A3-16277030DF31}">
      <dsp:nvSpPr>
        <dsp:cNvPr id="0" name=""/>
        <dsp:cNvSpPr/>
      </dsp:nvSpPr>
      <dsp:spPr>
        <a:xfrm>
          <a:off x="0" y="0"/>
          <a:ext cx="7215237" cy="70241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Должностными лицами Счетной палаты возбуждено </a:t>
          </a:r>
          <a:r>
            <a:rPr lang="ru-RU" sz="2000" b="1" kern="1200" dirty="0"/>
            <a:t>28 дел об административных правонарушениях</a:t>
          </a:r>
        </a:p>
      </dsp:txBody>
      <dsp:txXfrm>
        <a:off x="0" y="0"/>
        <a:ext cx="7215237" cy="702410"/>
      </dsp:txXfrm>
    </dsp:sp>
    <dsp:sp modelId="{D65C98D5-1A8B-4621-8EA8-DD153A215C3A}">
      <dsp:nvSpPr>
        <dsp:cNvPr id="0" name=""/>
        <dsp:cNvSpPr/>
      </dsp:nvSpPr>
      <dsp:spPr>
        <a:xfrm>
          <a:off x="0" y="877015"/>
          <a:ext cx="7215237" cy="946195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По </a:t>
          </a:r>
          <a:r>
            <a:rPr lang="ru-RU" sz="2000" b="1" kern="1200" dirty="0"/>
            <a:t>28 делам </a:t>
          </a:r>
          <a:r>
            <a:rPr lang="ru-RU" sz="2000" kern="1200" dirty="0"/>
            <a:t>судом вынесены постановления об </a:t>
          </a:r>
          <a:r>
            <a:rPr lang="ru-RU" sz="2000" kern="1200" dirty="0" err="1"/>
            <a:t>администра-тивном</a:t>
          </a:r>
          <a:r>
            <a:rPr lang="ru-RU" sz="2000" kern="1200" dirty="0"/>
            <a:t> правонарушении с назначением административного наказания</a:t>
          </a:r>
          <a:endParaRPr lang="ru-RU" sz="2000" b="0" kern="1200" dirty="0"/>
        </a:p>
      </dsp:txBody>
      <dsp:txXfrm>
        <a:off x="0" y="877015"/>
        <a:ext cx="7215237" cy="946195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F506614-B85D-4AD5-94A3-16277030DF31}">
      <dsp:nvSpPr>
        <dsp:cNvPr id="0" name=""/>
        <dsp:cNvSpPr/>
      </dsp:nvSpPr>
      <dsp:spPr>
        <a:xfrm>
          <a:off x="0" y="0"/>
          <a:ext cx="7191403" cy="93575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/>
            <a:t>По обращениям Счетной палаты, направленным в </a:t>
          </a:r>
          <a:r>
            <a:rPr lang="ru-RU" sz="2000" b="0" kern="1200" dirty="0" err="1"/>
            <a:t>уполномо-ченные</a:t>
          </a:r>
          <a:r>
            <a:rPr lang="ru-RU" sz="2000" b="0" kern="1200" dirty="0"/>
            <a:t> органы, возбуждено </a:t>
          </a:r>
          <a:r>
            <a:rPr lang="ru-RU" sz="2000" b="1" kern="1200" dirty="0"/>
            <a:t>5 дел </a:t>
          </a:r>
          <a:r>
            <a:rPr lang="ru-RU" sz="2000" b="0" kern="1200" dirty="0"/>
            <a:t>об административных правонарушениях</a:t>
          </a:r>
        </a:p>
      </dsp:txBody>
      <dsp:txXfrm>
        <a:off x="0" y="0"/>
        <a:ext cx="7191403" cy="935759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F506614-B85D-4AD5-94A3-16277030DF31}">
      <dsp:nvSpPr>
        <dsp:cNvPr id="0" name=""/>
        <dsp:cNvSpPr/>
      </dsp:nvSpPr>
      <dsp:spPr>
        <a:xfrm>
          <a:off x="0" y="0"/>
          <a:ext cx="7191403" cy="55249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/>
            <a:t>5 юридических лиц</a:t>
          </a:r>
          <a:endParaRPr lang="ru-RU" sz="2000" b="0" kern="1200" dirty="0"/>
        </a:p>
      </dsp:txBody>
      <dsp:txXfrm>
        <a:off x="0" y="0"/>
        <a:ext cx="7191403" cy="552495"/>
      </dsp:txXfrm>
    </dsp:sp>
    <dsp:sp modelId="{D65C98D5-1A8B-4621-8EA8-DD153A215C3A}">
      <dsp:nvSpPr>
        <dsp:cNvPr id="0" name=""/>
        <dsp:cNvSpPr/>
      </dsp:nvSpPr>
      <dsp:spPr>
        <a:xfrm>
          <a:off x="0" y="633628"/>
          <a:ext cx="7191403" cy="618441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/>
            <a:t>28 должностных лиц</a:t>
          </a:r>
        </a:p>
      </dsp:txBody>
      <dsp:txXfrm>
        <a:off x="0" y="633628"/>
        <a:ext cx="7191403" cy="618441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F506614-B85D-4AD5-94A3-16277030DF31}">
      <dsp:nvSpPr>
        <dsp:cNvPr id="0" name=""/>
        <dsp:cNvSpPr/>
      </dsp:nvSpPr>
      <dsp:spPr>
        <a:xfrm>
          <a:off x="0" y="691"/>
          <a:ext cx="7191403" cy="70719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/>
            <a:t>11 лиц </a:t>
          </a:r>
          <a:r>
            <a:rPr lang="ru-RU" sz="2000" b="0" kern="1200" dirty="0"/>
            <a:t>привлечено к дисциплинарной ответственности</a:t>
          </a:r>
        </a:p>
      </dsp:txBody>
      <dsp:txXfrm>
        <a:off x="0" y="691"/>
        <a:ext cx="7191403" cy="7071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13" Type="http://schemas.openxmlformats.org/officeDocument/2006/relationships/diagramLayout" Target="../diagrams/layout5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12" Type="http://schemas.openxmlformats.org/officeDocument/2006/relationships/diagramData" Target="../diagrams/data5.xml"/><Relationship Id="rId2" Type="http://schemas.openxmlformats.org/officeDocument/2006/relationships/diagramData" Target="../diagrams/data3.xml"/><Relationship Id="rId16" Type="http://schemas.microsoft.com/office/2007/relationships/diagramDrawing" Target="../diagrams/drawing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5" Type="http://schemas.openxmlformats.org/officeDocument/2006/relationships/diagramColors" Target="../diagrams/colors5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Relationship Id="rId1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13" Type="http://schemas.openxmlformats.org/officeDocument/2006/relationships/diagramLayout" Target="../diagrams/layout8.xml"/><Relationship Id="rId18" Type="http://schemas.openxmlformats.org/officeDocument/2006/relationships/diagramLayout" Target="../diagrams/layout9.xml"/><Relationship Id="rId3" Type="http://schemas.openxmlformats.org/officeDocument/2006/relationships/diagramLayout" Target="../diagrams/layout6.xml"/><Relationship Id="rId21" Type="http://schemas.microsoft.com/office/2007/relationships/diagramDrawing" Target="../diagrams/drawing9.xml"/><Relationship Id="rId7" Type="http://schemas.openxmlformats.org/officeDocument/2006/relationships/diagramData" Target="../diagrams/data7.xml"/><Relationship Id="rId12" Type="http://schemas.openxmlformats.org/officeDocument/2006/relationships/diagramData" Target="../diagrams/data8.xml"/><Relationship Id="rId17" Type="http://schemas.openxmlformats.org/officeDocument/2006/relationships/diagramData" Target="../diagrams/data9.xml"/><Relationship Id="rId2" Type="http://schemas.openxmlformats.org/officeDocument/2006/relationships/diagramData" Target="../diagrams/data6.xml"/><Relationship Id="rId16" Type="http://schemas.microsoft.com/office/2007/relationships/diagramDrawing" Target="../diagrams/drawing8.xml"/><Relationship Id="rId20" Type="http://schemas.openxmlformats.org/officeDocument/2006/relationships/diagramColors" Target="../diagrams/colors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5" Type="http://schemas.openxmlformats.org/officeDocument/2006/relationships/diagramColors" Target="../diagrams/colors8.xml"/><Relationship Id="rId10" Type="http://schemas.openxmlformats.org/officeDocument/2006/relationships/diagramColors" Target="../diagrams/colors7.xml"/><Relationship Id="rId19" Type="http://schemas.openxmlformats.org/officeDocument/2006/relationships/diagramQuickStyle" Target="../diagrams/quickStyle9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Relationship Id="rId14" Type="http://schemas.openxmlformats.org/officeDocument/2006/relationships/diagramQuickStyle" Target="../diagrams/quickStyle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143116"/>
            <a:ext cx="8572528" cy="2071702"/>
          </a:xfrm>
        </p:spPr>
        <p:txBody>
          <a:bodyPr>
            <a:noAutofit/>
          </a:bodyPr>
          <a:lstStyle/>
          <a:p>
            <a:r>
              <a:rPr lang="ru-RU" b="1" dirty="0"/>
              <a:t>Отчет о работе Счетной палаты Республики Бурятия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 за 2021 год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6500834"/>
            <a:ext cx="8572528" cy="357166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Улан-Удэ, июнь 2022 г.</a:t>
            </a:r>
          </a:p>
        </p:txBody>
      </p:sp>
      <p:pic>
        <p:nvPicPr>
          <p:cNvPr id="4" name="Рисунок 3" descr="logo2.png">
            <a:extLst>
              <a:ext uri="{FF2B5EF4-FFF2-40B4-BE49-F238E27FC236}">
                <a16:creationId xmlns="" xmlns:a16="http://schemas.microsoft.com/office/drawing/2014/main" id="{3982883F-134F-491D-921C-D4C577EB23D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29586" y="71414"/>
            <a:ext cx="1072671" cy="139232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571472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0" y="642918"/>
          <a:ext cx="4714876" cy="3143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/>
        </p:nvGraphicFramePr>
        <p:xfrm>
          <a:off x="4929190" y="642918"/>
          <a:ext cx="4214810" cy="2786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иаграмма 3"/>
          <p:cNvGraphicFramePr/>
          <p:nvPr/>
        </p:nvGraphicFramePr>
        <p:xfrm>
          <a:off x="3071802" y="3571876"/>
          <a:ext cx="6072198" cy="3143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4000504"/>
            <a:ext cx="307180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/>
              <a:t>   Совместно со СП РФ проведено 1 мероприятие «Мониторинг хода реализации мероприятий НП «Экология», в т.ч. своевременности их </a:t>
            </a:r>
            <a:r>
              <a:rPr lang="ru-RU" sz="1600" dirty="0" err="1"/>
              <a:t>финансо-вого</a:t>
            </a:r>
            <a:r>
              <a:rPr lang="ru-RU" sz="1600" dirty="0"/>
              <a:t> обеспечения, достижения целей и задач, контрольных точек, а также качества управления»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0" y="0"/>
            <a:ext cx="9144000" cy="71435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Основные результаты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2928926" y="785794"/>
          <a:ext cx="6215074" cy="5715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174891"/>
            <a:ext cx="28574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  </a:t>
            </a:r>
            <a:r>
              <a:rPr lang="ru-RU" sz="1600" dirty="0" smtClean="0"/>
              <a:t>Объем проверенных </a:t>
            </a:r>
            <a:r>
              <a:rPr lang="ru-RU" sz="1600" dirty="0" err="1" smtClean="0"/>
              <a:t>бюд-жетных</a:t>
            </a:r>
            <a:r>
              <a:rPr lang="ru-RU" sz="1600" dirty="0" smtClean="0"/>
              <a:t> средств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- 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16 044,0 млн. руб.</a:t>
            </a:r>
            <a:endParaRPr kumimoji="0" lang="ru-R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2357430"/>
            <a:ext cx="28574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ea typeface="Times New Roman" pitchFamily="18" charset="0"/>
                <a:cs typeface="Arial" pitchFamily="34" charset="0"/>
              </a:rPr>
              <a:t>   Неэффективное </a:t>
            </a:r>
            <a:r>
              <a:rPr lang="ru-RU" sz="1600" dirty="0" err="1">
                <a:ea typeface="Times New Roman" pitchFamily="18" charset="0"/>
                <a:cs typeface="Arial" pitchFamily="34" charset="0"/>
              </a:rPr>
              <a:t>расходова-ние</a:t>
            </a:r>
            <a:r>
              <a:rPr lang="ru-RU" sz="1600" dirty="0">
                <a:ea typeface="Times New Roman" pitchFamily="18" charset="0"/>
                <a:cs typeface="Arial" pitchFamily="34" charset="0"/>
              </a:rPr>
              <a:t> бюджетных средств - </a:t>
            </a:r>
            <a:r>
              <a:rPr lang="ru-RU" sz="1600" b="1" dirty="0">
                <a:ea typeface="Times New Roman" pitchFamily="18" charset="0"/>
                <a:cs typeface="Arial" pitchFamily="34" charset="0"/>
              </a:rPr>
              <a:t>146,7 млн. руб. </a:t>
            </a:r>
            <a:endParaRPr kumimoji="0" lang="ru-R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3357562"/>
            <a:ext cx="285748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ea typeface="Times New Roman" pitchFamily="18" charset="0"/>
                <a:cs typeface="Arial" pitchFamily="34" charset="0"/>
              </a:rPr>
              <a:t>   </a:t>
            </a:r>
            <a:r>
              <a:rPr lang="ru-RU" sz="1600" dirty="0"/>
              <a:t>В отчетном периоде </a:t>
            </a:r>
            <a:r>
              <a:rPr lang="ru-RU" sz="1600" dirty="0" err="1"/>
              <a:t>устране-но</a:t>
            </a:r>
            <a:r>
              <a:rPr lang="ru-RU" sz="1600" dirty="0"/>
              <a:t> финансовых нарушений - </a:t>
            </a:r>
            <a:r>
              <a:rPr lang="ru-RU" sz="1600" b="1" dirty="0"/>
              <a:t>105,8 млн. руб., </a:t>
            </a:r>
            <a:r>
              <a:rPr lang="ru-RU" sz="1600" dirty="0"/>
              <a:t>в т.ч.: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1600" dirty="0"/>
              <a:t> обеспечен возврат </a:t>
            </a:r>
            <a:r>
              <a:rPr lang="ru-RU" sz="1600" dirty="0" err="1"/>
              <a:t>денеж-ными</a:t>
            </a:r>
            <a:r>
              <a:rPr lang="ru-RU" sz="1600" dirty="0"/>
              <a:t> средствами в </a:t>
            </a:r>
            <a:r>
              <a:rPr lang="ru-RU" sz="1600" dirty="0" err="1"/>
              <a:t>респуб-ликанский</a:t>
            </a:r>
            <a:r>
              <a:rPr lang="ru-RU" sz="1600" dirty="0"/>
              <a:t> бюджет</a:t>
            </a:r>
            <a:r>
              <a:rPr lang="ru-RU" sz="1600" b="1" dirty="0"/>
              <a:t> 12,7 млн. руб.</a:t>
            </a:r>
            <a:r>
              <a:rPr lang="ru-RU" sz="1600" dirty="0"/>
              <a:t>;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1600" dirty="0"/>
              <a:t> возмещено </a:t>
            </a:r>
            <a:r>
              <a:rPr lang="ru-RU" sz="1600" dirty="0" err="1"/>
              <a:t>дополнительны-ми</a:t>
            </a:r>
            <a:r>
              <a:rPr lang="ru-RU" sz="1600" dirty="0"/>
              <a:t> работами </a:t>
            </a:r>
            <a:r>
              <a:rPr lang="ru-RU" sz="1600" b="1" dirty="0"/>
              <a:t>38,2 млн. руб.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0" y="0"/>
            <a:ext cx="9144000" cy="71435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0" y="0"/>
            <a:ext cx="9144000" cy="71435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1071538" y="928670"/>
          <a:ext cx="7191404" cy="1857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4357686" y="1500174"/>
            <a:ext cx="500066" cy="428628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Схема 6"/>
          <p:cNvGraphicFramePr/>
          <p:nvPr/>
        </p:nvGraphicFramePr>
        <p:xfrm>
          <a:off x="1071538" y="3714752"/>
          <a:ext cx="7191404" cy="2643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071538" y="3214686"/>
            <a:ext cx="7143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В Народный Хурал Республики Бурятия направлены: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0" y="0"/>
            <a:ext cx="9144000" cy="71435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1071538" y="857232"/>
          <a:ext cx="7191404" cy="1643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4357686" y="1428736"/>
            <a:ext cx="500066" cy="428628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Схема 6"/>
          <p:cNvGraphicFramePr/>
          <p:nvPr/>
        </p:nvGraphicFramePr>
        <p:xfrm>
          <a:off x="1071538" y="3500438"/>
          <a:ext cx="7191404" cy="1857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071538" y="2786058"/>
            <a:ext cx="7143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По результатам контрольной деятельности было принято с учетом выводов и предложений Счетной палаты: </a:t>
            </a:r>
          </a:p>
        </p:txBody>
      </p:sp>
      <p:graphicFrame>
        <p:nvGraphicFramePr>
          <p:cNvPr id="9" name="Схема 8"/>
          <p:cNvGraphicFramePr/>
          <p:nvPr/>
        </p:nvGraphicFramePr>
        <p:xfrm>
          <a:off x="1071538" y="5643578"/>
          <a:ext cx="7191404" cy="10715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0" y="0"/>
            <a:ext cx="9144000" cy="71435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="" xmlns:p14="http://schemas.microsoft.com/office/powerpoint/2010/main" val="1048943329"/>
              </p:ext>
            </p:extLst>
          </p:nvPr>
        </p:nvGraphicFramePr>
        <p:xfrm>
          <a:off x="1071538" y="785794"/>
          <a:ext cx="7215238" cy="19231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4284395" y="1484784"/>
            <a:ext cx="575209" cy="200390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="" xmlns:p14="http://schemas.microsoft.com/office/powerpoint/2010/main" val="84908047"/>
              </p:ext>
            </p:extLst>
          </p:nvPr>
        </p:nvGraphicFramePr>
        <p:xfrm>
          <a:off x="1061392" y="2821777"/>
          <a:ext cx="7191404" cy="9366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9" name="Схема 8">
            <a:extLst>
              <a:ext uri="{FF2B5EF4-FFF2-40B4-BE49-F238E27FC236}">
                <a16:creationId xmlns="" xmlns:a16="http://schemas.microsoft.com/office/drawing/2014/main" id="{B811675D-9ADA-5401-DBCE-7A566BB0C1A4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3533764328"/>
              </p:ext>
            </p:extLst>
          </p:nvPr>
        </p:nvGraphicFramePr>
        <p:xfrm>
          <a:off x="1095372" y="4497720"/>
          <a:ext cx="7191404" cy="1368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A8BD6AFC-ECF1-456A-67E3-1576DE8808A2}"/>
              </a:ext>
            </a:extLst>
          </p:cNvPr>
          <p:cNvSpPr txBox="1"/>
          <p:nvPr/>
        </p:nvSpPr>
        <p:spPr>
          <a:xfrm>
            <a:off x="1095372" y="3801234"/>
            <a:ext cx="71914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К административной ответственности по делам об административных правонарушениях привлечено:</a:t>
            </a:r>
          </a:p>
        </p:txBody>
      </p:sp>
      <p:graphicFrame>
        <p:nvGraphicFramePr>
          <p:cNvPr id="11" name="Схема 10">
            <a:extLst>
              <a:ext uri="{FF2B5EF4-FFF2-40B4-BE49-F238E27FC236}">
                <a16:creationId xmlns="" xmlns:a16="http://schemas.microsoft.com/office/drawing/2014/main" id="{B1DBE871-0E6E-4D40-4F0B-30ADC075443B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2137715604"/>
              </p:ext>
            </p:extLst>
          </p:nvPr>
        </p:nvGraphicFramePr>
        <p:xfrm>
          <a:off x="1071538" y="6031006"/>
          <a:ext cx="7191404" cy="7078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0" y="0"/>
            <a:ext cx="9144000" cy="71435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Основные 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результаты по ЭАД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5" name="Схема 4">
            <a:extLst>
              <a:ext uri="{FF2B5EF4-FFF2-40B4-BE49-F238E27FC236}">
                <a16:creationId xmlns="" xmlns:a16="http://schemas.microsoft.com/office/drawing/2014/main" id="{28F43DD9-6C1D-6BB1-B5C6-038EC6846640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916302523"/>
              </p:ext>
            </p:extLst>
          </p:nvPr>
        </p:nvGraphicFramePr>
        <p:xfrm>
          <a:off x="323528" y="836712"/>
          <a:ext cx="8496944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37AEF71E-733F-0C8B-E9CF-2D1FF3488E82}"/>
              </a:ext>
            </a:extLst>
          </p:cNvPr>
          <p:cNvSpPr txBox="1"/>
          <p:nvPr/>
        </p:nvSpPr>
        <p:spPr>
          <a:xfrm>
            <a:off x="285720" y="3356992"/>
            <a:ext cx="8534752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200" dirty="0"/>
              <a:t>   По результатам экспертно-аналитической деятельности, в частности, подготовки заключений:</a:t>
            </a:r>
          </a:p>
          <a:p>
            <a:pPr marL="342900" indent="-342900" algn="just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2200" dirty="0"/>
              <a:t>на законопроекты о внесении изменений в закон о республиканском бюджете на 2021 год сокращены расходы - </a:t>
            </a:r>
            <a:r>
              <a:rPr lang="ru-RU" sz="2200" b="1" dirty="0"/>
              <a:t>19,9 млн. руб.</a:t>
            </a:r>
            <a:r>
              <a:rPr lang="ru-RU" sz="2200" dirty="0"/>
              <a:t>; </a:t>
            </a:r>
          </a:p>
          <a:p>
            <a:pPr marL="342900" indent="-342900" algn="just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2200" dirty="0"/>
              <a:t>по поправкам субъектов законодательной инициативы о внесении изменений в бюджет 2021 года сокращены расходы - </a:t>
            </a:r>
            <a:r>
              <a:rPr lang="ru-RU" sz="2200" b="1" dirty="0"/>
              <a:t>22,3 млн. руб.</a:t>
            </a:r>
            <a:r>
              <a:rPr lang="ru-RU" sz="2200" dirty="0"/>
              <a:t>;</a:t>
            </a:r>
          </a:p>
          <a:p>
            <a:pPr marL="342900" indent="-342900" algn="just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2200" dirty="0"/>
              <a:t>на законопроект о республиканском бюджете на 2022 год сокращены расходы - </a:t>
            </a:r>
            <a:r>
              <a:rPr lang="ru-RU" sz="2200" b="1" dirty="0"/>
              <a:t>11,7 млн. руб.</a:t>
            </a:r>
          </a:p>
        </p:txBody>
      </p:sp>
    </p:spTree>
    <p:extLst>
      <p:ext uri="{BB962C8B-B14F-4D97-AF65-F5344CB8AC3E}">
        <p14:creationId xmlns="" xmlns:p14="http://schemas.microsoft.com/office/powerpoint/2010/main" val="24602878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419</Words>
  <Application>Microsoft Office PowerPoint</Application>
  <PresentationFormat>Экран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Отчет о работе Счетной палаты Республики Бурятия  за 2021 год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 Зоригтуевна Доржиева</dc:creator>
  <cp:lastModifiedBy>DorzhievaIZ</cp:lastModifiedBy>
  <cp:revision>106</cp:revision>
  <dcterms:created xsi:type="dcterms:W3CDTF">2022-06-01T03:52:35Z</dcterms:created>
  <dcterms:modified xsi:type="dcterms:W3CDTF">2022-07-01T03:18:53Z</dcterms:modified>
</cp:coreProperties>
</file>